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60" r:id="rId2"/>
    <p:sldId id="723" r:id="rId3"/>
    <p:sldId id="716" r:id="rId4"/>
    <p:sldId id="705" r:id="rId5"/>
    <p:sldId id="287" r:id="rId6"/>
    <p:sldId id="724" r:id="rId7"/>
    <p:sldId id="725" r:id="rId8"/>
    <p:sldId id="259" r:id="rId9"/>
    <p:sldId id="726" r:id="rId10"/>
    <p:sldId id="313" r:id="rId11"/>
    <p:sldId id="703" r:id="rId12"/>
    <p:sldId id="322" r:id="rId13"/>
    <p:sldId id="303" r:id="rId14"/>
    <p:sldId id="257" r:id="rId15"/>
    <p:sldId id="258" r:id="rId16"/>
    <p:sldId id="316" r:id="rId17"/>
    <p:sldId id="261" r:id="rId18"/>
    <p:sldId id="728" r:id="rId19"/>
    <p:sldId id="698" r:id="rId20"/>
    <p:sldId id="317" r:id="rId21"/>
    <p:sldId id="718" r:id="rId22"/>
    <p:sldId id="733" r:id="rId23"/>
    <p:sldId id="706" r:id="rId24"/>
    <p:sldId id="722" r:id="rId25"/>
    <p:sldId id="729" r:id="rId26"/>
    <p:sldId id="730" r:id="rId27"/>
    <p:sldId id="710" r:id="rId28"/>
    <p:sldId id="307" r:id="rId29"/>
    <p:sldId id="731" r:id="rId30"/>
    <p:sldId id="279" r:id="rId31"/>
  </p:sldIdLst>
  <p:sldSz cx="9144000" cy="5143500" type="screen16x9"/>
  <p:notesSz cx="6858000" cy="1438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69" autoAdjust="0"/>
    <p:restoredTop sz="90865" autoAdjust="0"/>
  </p:normalViewPr>
  <p:slideViewPr>
    <p:cSldViewPr snapToGrid="0">
      <p:cViewPr varScale="1">
        <p:scale>
          <a:sx n="132" d="100"/>
          <a:sy n="132" d="100"/>
        </p:scale>
        <p:origin x="318" y="114"/>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R Sayre" userId="48dd17fb-6125-4afd-a6bb-d28611b18b2c" providerId="ADAL" clId="{61695C50-7149-4B60-90BA-9BB8695504FA}"/>
    <pc:docChg chg="delSld">
      <pc:chgData name="Michael R Sayre" userId="48dd17fb-6125-4afd-a6bb-d28611b18b2c" providerId="ADAL" clId="{61695C50-7149-4B60-90BA-9BB8695504FA}" dt="2020-03-10T16:39:56.022" v="0" actId="47"/>
      <pc:docMkLst>
        <pc:docMk/>
      </pc:docMkLst>
      <pc:sldChg chg="del">
        <pc:chgData name="Michael R Sayre" userId="48dd17fb-6125-4afd-a6bb-d28611b18b2c" providerId="ADAL" clId="{61695C50-7149-4B60-90BA-9BB8695504FA}" dt="2020-03-10T16:39:56.022" v="0" actId="47"/>
        <pc:sldMkLst>
          <pc:docMk/>
          <pc:sldMk cId="730641297" sldId="281"/>
        </pc:sldMkLst>
      </pc:sldChg>
      <pc:sldChg chg="del">
        <pc:chgData name="Michael R Sayre" userId="48dd17fb-6125-4afd-a6bb-d28611b18b2c" providerId="ADAL" clId="{61695C50-7149-4B60-90BA-9BB8695504FA}" dt="2020-03-10T16:39:56.022" v="0" actId="47"/>
        <pc:sldMkLst>
          <pc:docMk/>
          <pc:sldMk cId="859546422" sldId="288"/>
        </pc:sldMkLst>
      </pc:sldChg>
      <pc:sldChg chg="del">
        <pc:chgData name="Michael R Sayre" userId="48dd17fb-6125-4afd-a6bb-d28611b18b2c" providerId="ADAL" clId="{61695C50-7149-4B60-90BA-9BB8695504FA}" dt="2020-03-10T16:39:56.022" v="0" actId="47"/>
        <pc:sldMkLst>
          <pc:docMk/>
          <pc:sldMk cId="3811601140" sldId="289"/>
        </pc:sldMkLst>
      </pc:sldChg>
      <pc:sldChg chg="del">
        <pc:chgData name="Michael R Sayre" userId="48dd17fb-6125-4afd-a6bb-d28611b18b2c" providerId="ADAL" clId="{61695C50-7149-4B60-90BA-9BB8695504FA}" dt="2020-03-10T16:39:56.022" v="0" actId="47"/>
        <pc:sldMkLst>
          <pc:docMk/>
          <pc:sldMk cId="3907084881" sldId="290"/>
        </pc:sldMkLst>
      </pc:sldChg>
      <pc:sldChg chg="del">
        <pc:chgData name="Michael R Sayre" userId="48dd17fb-6125-4afd-a6bb-d28611b18b2c" providerId="ADAL" clId="{61695C50-7149-4B60-90BA-9BB8695504FA}" dt="2020-03-10T16:39:56.022" v="0" actId="47"/>
        <pc:sldMkLst>
          <pc:docMk/>
          <pc:sldMk cId="1722693331" sldId="291"/>
        </pc:sldMkLst>
      </pc:sldChg>
      <pc:sldChg chg="del">
        <pc:chgData name="Michael R Sayre" userId="48dd17fb-6125-4afd-a6bb-d28611b18b2c" providerId="ADAL" clId="{61695C50-7149-4B60-90BA-9BB8695504FA}" dt="2020-03-10T16:39:56.022" v="0" actId="47"/>
        <pc:sldMkLst>
          <pc:docMk/>
          <pc:sldMk cId="1280927279" sldId="292"/>
        </pc:sldMkLst>
      </pc:sldChg>
      <pc:sldChg chg="del">
        <pc:chgData name="Michael R Sayre" userId="48dd17fb-6125-4afd-a6bb-d28611b18b2c" providerId="ADAL" clId="{61695C50-7149-4B60-90BA-9BB8695504FA}" dt="2020-03-10T16:39:56.022" v="0" actId="47"/>
        <pc:sldMkLst>
          <pc:docMk/>
          <pc:sldMk cId="2042945224" sldId="293"/>
        </pc:sldMkLst>
      </pc:sldChg>
      <pc:sldChg chg="del">
        <pc:chgData name="Michael R Sayre" userId="48dd17fb-6125-4afd-a6bb-d28611b18b2c" providerId="ADAL" clId="{61695C50-7149-4B60-90BA-9BB8695504FA}" dt="2020-03-10T16:39:56.022" v="0" actId="47"/>
        <pc:sldMkLst>
          <pc:docMk/>
          <pc:sldMk cId="845644193" sldId="294"/>
        </pc:sldMkLst>
      </pc:sldChg>
      <pc:sldChg chg="del">
        <pc:chgData name="Michael R Sayre" userId="48dd17fb-6125-4afd-a6bb-d28611b18b2c" providerId="ADAL" clId="{61695C50-7149-4B60-90BA-9BB8695504FA}" dt="2020-03-10T16:39:56.022" v="0" actId="47"/>
        <pc:sldMkLst>
          <pc:docMk/>
          <pc:sldMk cId="616911986" sldId="302"/>
        </pc:sldMkLst>
      </pc:sldChg>
      <pc:sldChg chg="del">
        <pc:chgData name="Michael R Sayre" userId="48dd17fb-6125-4afd-a6bb-d28611b18b2c" providerId="ADAL" clId="{61695C50-7149-4B60-90BA-9BB8695504FA}" dt="2020-03-10T16:39:56.022" v="0" actId="47"/>
        <pc:sldMkLst>
          <pc:docMk/>
          <pc:sldMk cId="1278152916" sldId="306"/>
        </pc:sldMkLst>
      </pc:sldChg>
      <pc:sldChg chg="del">
        <pc:chgData name="Michael R Sayre" userId="48dd17fb-6125-4afd-a6bb-d28611b18b2c" providerId="ADAL" clId="{61695C50-7149-4B60-90BA-9BB8695504FA}" dt="2020-03-10T16:39:56.022" v="0" actId="47"/>
        <pc:sldMkLst>
          <pc:docMk/>
          <pc:sldMk cId="2599051810" sldId="308"/>
        </pc:sldMkLst>
      </pc:sldChg>
      <pc:sldChg chg="del">
        <pc:chgData name="Michael R Sayre" userId="48dd17fb-6125-4afd-a6bb-d28611b18b2c" providerId="ADAL" clId="{61695C50-7149-4B60-90BA-9BB8695504FA}" dt="2020-03-10T16:39:56.022" v="0" actId="47"/>
        <pc:sldMkLst>
          <pc:docMk/>
          <pc:sldMk cId="754003265" sldId="309"/>
        </pc:sldMkLst>
      </pc:sldChg>
      <pc:sldChg chg="del">
        <pc:chgData name="Michael R Sayre" userId="48dd17fb-6125-4afd-a6bb-d28611b18b2c" providerId="ADAL" clId="{61695C50-7149-4B60-90BA-9BB8695504FA}" dt="2020-03-10T16:39:56.022" v="0" actId="47"/>
        <pc:sldMkLst>
          <pc:docMk/>
          <pc:sldMk cId="2996282850" sldId="311"/>
        </pc:sldMkLst>
      </pc:sldChg>
      <pc:sldChg chg="del">
        <pc:chgData name="Michael R Sayre" userId="48dd17fb-6125-4afd-a6bb-d28611b18b2c" providerId="ADAL" clId="{61695C50-7149-4B60-90BA-9BB8695504FA}" dt="2020-03-10T16:39:56.022" v="0" actId="47"/>
        <pc:sldMkLst>
          <pc:docMk/>
          <pc:sldMk cId="2733251923" sldId="312"/>
        </pc:sldMkLst>
      </pc:sldChg>
      <pc:sldChg chg="del">
        <pc:chgData name="Michael R Sayre" userId="48dd17fb-6125-4afd-a6bb-d28611b18b2c" providerId="ADAL" clId="{61695C50-7149-4B60-90BA-9BB8695504FA}" dt="2020-03-10T16:39:56.022" v="0" actId="47"/>
        <pc:sldMkLst>
          <pc:docMk/>
          <pc:sldMk cId="944157205" sldId="314"/>
        </pc:sldMkLst>
      </pc:sldChg>
      <pc:sldChg chg="del">
        <pc:chgData name="Michael R Sayre" userId="48dd17fb-6125-4afd-a6bb-d28611b18b2c" providerId="ADAL" clId="{61695C50-7149-4B60-90BA-9BB8695504FA}" dt="2020-03-10T16:39:56.022" v="0" actId="47"/>
        <pc:sldMkLst>
          <pc:docMk/>
          <pc:sldMk cId="970490132" sldId="315"/>
        </pc:sldMkLst>
      </pc:sldChg>
      <pc:sldChg chg="del">
        <pc:chgData name="Michael R Sayre" userId="48dd17fb-6125-4afd-a6bb-d28611b18b2c" providerId="ADAL" clId="{61695C50-7149-4B60-90BA-9BB8695504FA}" dt="2020-03-10T16:39:56.022" v="0" actId="47"/>
        <pc:sldMkLst>
          <pc:docMk/>
          <pc:sldMk cId="3013371704" sldId="690"/>
        </pc:sldMkLst>
      </pc:sldChg>
      <pc:sldChg chg="del">
        <pc:chgData name="Michael R Sayre" userId="48dd17fb-6125-4afd-a6bb-d28611b18b2c" providerId="ADAL" clId="{61695C50-7149-4B60-90BA-9BB8695504FA}" dt="2020-03-10T16:39:56.022" v="0" actId="47"/>
        <pc:sldMkLst>
          <pc:docMk/>
          <pc:sldMk cId="2695529478" sldId="691"/>
        </pc:sldMkLst>
      </pc:sldChg>
      <pc:sldChg chg="del">
        <pc:chgData name="Michael R Sayre" userId="48dd17fb-6125-4afd-a6bb-d28611b18b2c" providerId="ADAL" clId="{61695C50-7149-4B60-90BA-9BB8695504FA}" dt="2020-03-10T16:39:56.022" v="0" actId="47"/>
        <pc:sldMkLst>
          <pc:docMk/>
          <pc:sldMk cId="2358487522" sldId="692"/>
        </pc:sldMkLst>
      </pc:sldChg>
      <pc:sldChg chg="del">
        <pc:chgData name="Michael R Sayre" userId="48dd17fb-6125-4afd-a6bb-d28611b18b2c" providerId="ADAL" clId="{61695C50-7149-4B60-90BA-9BB8695504FA}" dt="2020-03-10T16:39:56.022" v="0" actId="47"/>
        <pc:sldMkLst>
          <pc:docMk/>
          <pc:sldMk cId="1458389378" sldId="693"/>
        </pc:sldMkLst>
      </pc:sldChg>
      <pc:sldChg chg="del">
        <pc:chgData name="Michael R Sayre" userId="48dd17fb-6125-4afd-a6bb-d28611b18b2c" providerId="ADAL" clId="{61695C50-7149-4B60-90BA-9BB8695504FA}" dt="2020-03-10T16:39:56.022" v="0" actId="47"/>
        <pc:sldMkLst>
          <pc:docMk/>
          <pc:sldMk cId="1390797613" sldId="694"/>
        </pc:sldMkLst>
      </pc:sldChg>
      <pc:sldChg chg="del">
        <pc:chgData name="Michael R Sayre" userId="48dd17fb-6125-4afd-a6bb-d28611b18b2c" providerId="ADAL" clId="{61695C50-7149-4B60-90BA-9BB8695504FA}" dt="2020-03-10T16:39:56.022" v="0" actId="47"/>
        <pc:sldMkLst>
          <pc:docMk/>
          <pc:sldMk cId="1862977686" sldId="696"/>
        </pc:sldMkLst>
      </pc:sldChg>
      <pc:sldChg chg="del">
        <pc:chgData name="Michael R Sayre" userId="48dd17fb-6125-4afd-a6bb-d28611b18b2c" providerId="ADAL" clId="{61695C50-7149-4B60-90BA-9BB8695504FA}" dt="2020-03-10T16:39:56.022" v="0" actId="47"/>
        <pc:sldMkLst>
          <pc:docMk/>
          <pc:sldMk cId="909486316" sldId="697"/>
        </pc:sldMkLst>
      </pc:sldChg>
      <pc:sldChg chg="del">
        <pc:chgData name="Michael R Sayre" userId="48dd17fb-6125-4afd-a6bb-d28611b18b2c" providerId="ADAL" clId="{61695C50-7149-4B60-90BA-9BB8695504FA}" dt="2020-03-10T16:39:56.022" v="0" actId="47"/>
        <pc:sldMkLst>
          <pc:docMk/>
          <pc:sldMk cId="1523887192" sldId="699"/>
        </pc:sldMkLst>
      </pc:sldChg>
      <pc:sldChg chg="del">
        <pc:chgData name="Michael R Sayre" userId="48dd17fb-6125-4afd-a6bb-d28611b18b2c" providerId="ADAL" clId="{61695C50-7149-4B60-90BA-9BB8695504FA}" dt="2020-03-10T16:39:56.022" v="0" actId="47"/>
        <pc:sldMkLst>
          <pc:docMk/>
          <pc:sldMk cId="1339706669" sldId="700"/>
        </pc:sldMkLst>
      </pc:sldChg>
      <pc:sldChg chg="del">
        <pc:chgData name="Michael R Sayre" userId="48dd17fb-6125-4afd-a6bb-d28611b18b2c" providerId="ADAL" clId="{61695C50-7149-4B60-90BA-9BB8695504FA}" dt="2020-03-10T16:39:56.022" v="0" actId="47"/>
        <pc:sldMkLst>
          <pc:docMk/>
          <pc:sldMk cId="797724329" sldId="701"/>
        </pc:sldMkLst>
      </pc:sldChg>
      <pc:sldChg chg="del">
        <pc:chgData name="Michael R Sayre" userId="48dd17fb-6125-4afd-a6bb-d28611b18b2c" providerId="ADAL" clId="{61695C50-7149-4B60-90BA-9BB8695504FA}" dt="2020-03-10T16:39:56.022" v="0" actId="47"/>
        <pc:sldMkLst>
          <pc:docMk/>
          <pc:sldMk cId="833522132" sldId="702"/>
        </pc:sldMkLst>
      </pc:sldChg>
      <pc:sldChg chg="del">
        <pc:chgData name="Michael R Sayre" userId="48dd17fb-6125-4afd-a6bb-d28611b18b2c" providerId="ADAL" clId="{61695C50-7149-4B60-90BA-9BB8695504FA}" dt="2020-03-10T16:39:56.022" v="0" actId="47"/>
        <pc:sldMkLst>
          <pc:docMk/>
          <pc:sldMk cId="1861283462" sldId="704"/>
        </pc:sldMkLst>
      </pc:sldChg>
      <pc:sldChg chg="del">
        <pc:chgData name="Michael R Sayre" userId="48dd17fb-6125-4afd-a6bb-d28611b18b2c" providerId="ADAL" clId="{61695C50-7149-4B60-90BA-9BB8695504FA}" dt="2020-03-10T16:39:56.022" v="0" actId="47"/>
        <pc:sldMkLst>
          <pc:docMk/>
          <pc:sldMk cId="255703007" sldId="707"/>
        </pc:sldMkLst>
      </pc:sldChg>
      <pc:sldChg chg="del">
        <pc:chgData name="Michael R Sayre" userId="48dd17fb-6125-4afd-a6bb-d28611b18b2c" providerId="ADAL" clId="{61695C50-7149-4B60-90BA-9BB8695504FA}" dt="2020-03-10T16:39:56.022" v="0" actId="47"/>
        <pc:sldMkLst>
          <pc:docMk/>
          <pc:sldMk cId="538697665" sldId="708"/>
        </pc:sldMkLst>
      </pc:sldChg>
      <pc:sldChg chg="del">
        <pc:chgData name="Michael R Sayre" userId="48dd17fb-6125-4afd-a6bb-d28611b18b2c" providerId="ADAL" clId="{61695C50-7149-4B60-90BA-9BB8695504FA}" dt="2020-03-10T16:39:56.022" v="0" actId="47"/>
        <pc:sldMkLst>
          <pc:docMk/>
          <pc:sldMk cId="3346141278" sldId="709"/>
        </pc:sldMkLst>
      </pc:sldChg>
      <pc:sldChg chg="del">
        <pc:chgData name="Michael R Sayre" userId="48dd17fb-6125-4afd-a6bb-d28611b18b2c" providerId="ADAL" clId="{61695C50-7149-4B60-90BA-9BB8695504FA}" dt="2020-03-10T16:39:56.022" v="0" actId="47"/>
        <pc:sldMkLst>
          <pc:docMk/>
          <pc:sldMk cId="3879816671" sldId="712"/>
        </pc:sldMkLst>
      </pc:sldChg>
      <pc:sldChg chg="del">
        <pc:chgData name="Michael R Sayre" userId="48dd17fb-6125-4afd-a6bb-d28611b18b2c" providerId="ADAL" clId="{61695C50-7149-4B60-90BA-9BB8695504FA}" dt="2020-03-10T16:39:56.022" v="0" actId="47"/>
        <pc:sldMkLst>
          <pc:docMk/>
          <pc:sldMk cId="604020406" sldId="717"/>
        </pc:sldMkLst>
      </pc:sldChg>
      <pc:sldChg chg="del">
        <pc:chgData name="Michael R Sayre" userId="48dd17fb-6125-4afd-a6bb-d28611b18b2c" providerId="ADAL" clId="{61695C50-7149-4B60-90BA-9BB8695504FA}" dt="2020-03-10T16:39:56.022" v="0" actId="47"/>
        <pc:sldMkLst>
          <pc:docMk/>
          <pc:sldMk cId="2140253898" sldId="719"/>
        </pc:sldMkLst>
      </pc:sldChg>
      <pc:sldChg chg="del">
        <pc:chgData name="Michael R Sayre" userId="48dd17fb-6125-4afd-a6bb-d28611b18b2c" providerId="ADAL" clId="{61695C50-7149-4B60-90BA-9BB8695504FA}" dt="2020-03-10T16:39:56.022" v="0" actId="47"/>
        <pc:sldMkLst>
          <pc:docMk/>
          <pc:sldMk cId="1646593801" sldId="721"/>
        </pc:sldMkLst>
      </pc:sldChg>
      <pc:sldChg chg="del">
        <pc:chgData name="Michael R Sayre" userId="48dd17fb-6125-4afd-a6bb-d28611b18b2c" providerId="ADAL" clId="{61695C50-7149-4B60-90BA-9BB8695504FA}" dt="2020-03-10T16:39:56.022" v="0" actId="47"/>
        <pc:sldMkLst>
          <pc:docMk/>
          <pc:sldMk cId="1335050119" sldId="7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73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73025"/>
          </a:xfrm>
          <a:prstGeom prst="rect">
            <a:avLst/>
          </a:prstGeom>
        </p:spPr>
        <p:txBody>
          <a:bodyPr vert="horz" lIns="91440" tIns="45720" rIns="91440" bIns="45720" rtlCol="0"/>
          <a:lstStyle>
            <a:lvl1pPr algn="r">
              <a:defRPr sz="1200"/>
            </a:lvl1pPr>
          </a:lstStyle>
          <a:p>
            <a:fld id="{55057176-00E2-4819-85F1-9E4F4E6B1811}" type="datetimeFigureOut">
              <a:rPr lang="en-US"/>
              <a:t>3/10/2020</a:t>
            </a:fld>
            <a:endParaRPr lang="en-US"/>
          </a:p>
        </p:txBody>
      </p:sp>
      <p:sp>
        <p:nvSpPr>
          <p:cNvPr id="4" name="Slide Image Placeholder 3"/>
          <p:cNvSpPr>
            <a:spLocks noGrp="1" noRot="1" noChangeAspect="1"/>
          </p:cNvSpPr>
          <p:nvPr>
            <p:ph type="sldImg" idx="2"/>
          </p:nvPr>
        </p:nvSpPr>
        <p:spPr>
          <a:xfrm>
            <a:off x="2990850" y="184150"/>
            <a:ext cx="876300" cy="4937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706438"/>
            <a:ext cx="5486400" cy="5778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93825"/>
            <a:ext cx="2971800" cy="730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393825"/>
            <a:ext cx="2971800" cy="73025"/>
          </a:xfrm>
          <a:prstGeom prst="rect">
            <a:avLst/>
          </a:prstGeom>
        </p:spPr>
        <p:txBody>
          <a:bodyPr vert="horz" lIns="91440" tIns="45720" rIns="91440" bIns="45720" rtlCol="0" anchor="b"/>
          <a:lstStyle>
            <a:lvl1pPr algn="r">
              <a:defRPr sz="1200"/>
            </a:lvl1pPr>
          </a:lstStyle>
          <a:p>
            <a:fld id="{E003CF66-91D0-4F76-AF2B-6C239B0B9B31}" type="slidenum">
              <a:rPr lang="en-US"/>
              <a:t>‹#›</a:t>
            </a:fld>
            <a:endParaRPr lang="en-US"/>
          </a:p>
        </p:txBody>
      </p:sp>
    </p:spTree>
    <p:extLst>
      <p:ext uri="{BB962C8B-B14F-4D97-AF65-F5344CB8AC3E}">
        <p14:creationId xmlns:p14="http://schemas.microsoft.com/office/powerpoint/2010/main" val="427630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Friday, Feb 28</a:t>
            </a:r>
            <a:r>
              <a:rPr lang="en-US" baseline="30000" dirty="0"/>
              <a:t>th</a:t>
            </a:r>
            <a:r>
              <a:rPr lang="en-US" dirty="0"/>
              <a:t>, the test was confirmed by the state health lab in Shoreline (just north of Seattle where Andy McCoy is the medical director). The news came out in the early evening on Friday. Around 9:30 PM, I received a call from the Seattle Fire Chief asking if I knew that a patient had died from COVID-19 at Evergreen hospital. This was news to me. I contacted Tom Rea who also knew nothing about the death. </a:t>
            </a:r>
          </a:p>
        </p:txBody>
      </p:sp>
      <p:sp>
        <p:nvSpPr>
          <p:cNvPr id="4" name="Slide Number Placeholder 3"/>
          <p:cNvSpPr>
            <a:spLocks noGrp="1"/>
          </p:cNvSpPr>
          <p:nvPr>
            <p:ph type="sldNum" sz="quarter" idx="5"/>
          </p:nvPr>
        </p:nvSpPr>
        <p:spPr/>
        <p:txBody>
          <a:bodyPr/>
          <a:lstStyle/>
          <a:p>
            <a:fld id="{E003CF66-91D0-4F76-AF2B-6C239B0B9B31}" type="slidenum">
              <a:rPr lang="en-US" smtClean="0"/>
              <a:t>3</a:t>
            </a:fld>
            <a:endParaRPr lang="en-US"/>
          </a:p>
        </p:txBody>
      </p:sp>
    </p:spTree>
    <p:extLst>
      <p:ext uri="{BB962C8B-B14F-4D97-AF65-F5344CB8AC3E}">
        <p14:creationId xmlns:p14="http://schemas.microsoft.com/office/powerpoint/2010/main" val="383572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895350">
              <a:spcBef>
                <a:spcPct val="30000"/>
              </a:spcBef>
              <a:defRPr sz="1200">
                <a:solidFill>
                  <a:schemeClr val="tx1"/>
                </a:solidFill>
                <a:latin typeface="Arial" charset="0"/>
              </a:defRPr>
            </a:lvl1pPr>
            <a:lvl2pPr marL="728663" indent="-279400" defTabSz="895350">
              <a:spcBef>
                <a:spcPct val="30000"/>
              </a:spcBef>
              <a:defRPr sz="1200">
                <a:solidFill>
                  <a:schemeClr val="tx1"/>
                </a:solidFill>
                <a:latin typeface="Arial" charset="0"/>
              </a:defRPr>
            </a:lvl2pPr>
            <a:lvl3pPr marL="1120775" indent="-223838" defTabSz="895350">
              <a:spcBef>
                <a:spcPct val="30000"/>
              </a:spcBef>
              <a:defRPr sz="1200">
                <a:solidFill>
                  <a:schemeClr val="tx1"/>
                </a:solidFill>
                <a:latin typeface="Arial" charset="0"/>
              </a:defRPr>
            </a:lvl3pPr>
            <a:lvl4pPr marL="1570038" indent="-223838" defTabSz="895350">
              <a:spcBef>
                <a:spcPct val="30000"/>
              </a:spcBef>
              <a:defRPr sz="1200">
                <a:solidFill>
                  <a:schemeClr val="tx1"/>
                </a:solidFill>
                <a:latin typeface="Arial" charset="0"/>
              </a:defRPr>
            </a:lvl4pPr>
            <a:lvl5pPr marL="2017713" indent="-223838" defTabSz="895350">
              <a:spcBef>
                <a:spcPct val="30000"/>
              </a:spcBef>
              <a:defRPr sz="1200">
                <a:solidFill>
                  <a:schemeClr val="tx1"/>
                </a:solidFill>
                <a:latin typeface="Arial" charset="0"/>
              </a:defRPr>
            </a:lvl5pPr>
            <a:lvl6pPr marL="2474913" indent="-223838" defTabSz="895350" eaLnBrk="0" fontAlgn="base" hangingPunct="0">
              <a:spcBef>
                <a:spcPct val="30000"/>
              </a:spcBef>
              <a:spcAft>
                <a:spcPct val="0"/>
              </a:spcAft>
              <a:defRPr sz="1200">
                <a:solidFill>
                  <a:schemeClr val="tx1"/>
                </a:solidFill>
                <a:latin typeface="Arial" charset="0"/>
              </a:defRPr>
            </a:lvl6pPr>
            <a:lvl7pPr marL="2932113" indent="-223838" defTabSz="895350" eaLnBrk="0" fontAlgn="base" hangingPunct="0">
              <a:spcBef>
                <a:spcPct val="30000"/>
              </a:spcBef>
              <a:spcAft>
                <a:spcPct val="0"/>
              </a:spcAft>
              <a:defRPr sz="1200">
                <a:solidFill>
                  <a:schemeClr val="tx1"/>
                </a:solidFill>
                <a:latin typeface="Arial" charset="0"/>
              </a:defRPr>
            </a:lvl7pPr>
            <a:lvl8pPr marL="3389313" indent="-223838" defTabSz="895350" eaLnBrk="0" fontAlgn="base" hangingPunct="0">
              <a:spcBef>
                <a:spcPct val="30000"/>
              </a:spcBef>
              <a:spcAft>
                <a:spcPct val="0"/>
              </a:spcAft>
              <a:defRPr sz="1200">
                <a:solidFill>
                  <a:schemeClr val="tx1"/>
                </a:solidFill>
                <a:latin typeface="Arial" charset="0"/>
              </a:defRPr>
            </a:lvl8pPr>
            <a:lvl9pPr marL="3846513" indent="-223838" defTabSz="895350" eaLnBrk="0" fontAlgn="base" hangingPunct="0">
              <a:spcBef>
                <a:spcPct val="30000"/>
              </a:spcBef>
              <a:spcAft>
                <a:spcPct val="0"/>
              </a:spcAft>
              <a:defRPr sz="1200">
                <a:solidFill>
                  <a:schemeClr val="tx1"/>
                </a:solidFill>
                <a:latin typeface="Arial" charset="0"/>
              </a:defRPr>
            </a:lvl9pPr>
          </a:lstStyle>
          <a:p>
            <a:pPr>
              <a:spcBef>
                <a:spcPct val="0"/>
              </a:spcBef>
            </a:pPr>
            <a:fld id="{E18FDD5F-993A-734E-97D7-05B062250A6F}" type="slidenum">
              <a:rPr lang="en-US" altLang="en-US">
                <a:ea typeface="MS PGothic" charset="-128"/>
              </a:rPr>
              <a:pPr>
                <a:spcBef>
                  <a:spcPct val="0"/>
                </a:spcBef>
              </a:pPr>
              <a:t>30</a:t>
            </a:fld>
            <a:endParaRPr lang="en-US" altLang="en-US">
              <a:ea typeface="MS PGothic" charset="-128"/>
            </a:endParaRPr>
          </a:p>
        </p:txBody>
      </p:sp>
      <p:sp>
        <p:nvSpPr>
          <p:cNvPr id="91139"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r>
              <a:rPr lang="en-US" altLang="en-US"/>
              <a:t>Thank you for your willingness</a:t>
            </a:r>
            <a:r>
              <a:rPr lang="en-US" altLang="en-US" baseline="0"/>
              <a:t> to be here today. We in the Seattle Medic One program look forward to working with YOU to save lives from cardiac arrest. Thank you.</a:t>
            </a:r>
            <a:endParaRPr lang="en-US" altLang="en-US"/>
          </a:p>
        </p:txBody>
      </p:sp>
    </p:spTree>
    <p:extLst>
      <p:ext uri="{BB962C8B-B14F-4D97-AF65-F5344CB8AC3E}">
        <p14:creationId xmlns:p14="http://schemas.microsoft.com/office/powerpoint/2010/main" val="131173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operations centers are open across the region.</a:t>
            </a:r>
          </a:p>
        </p:txBody>
      </p:sp>
      <p:sp>
        <p:nvSpPr>
          <p:cNvPr id="4" name="Slide Number Placeholder 3"/>
          <p:cNvSpPr>
            <a:spLocks noGrp="1"/>
          </p:cNvSpPr>
          <p:nvPr>
            <p:ph type="sldNum" sz="quarter" idx="5"/>
          </p:nvPr>
        </p:nvSpPr>
        <p:spPr/>
        <p:txBody>
          <a:bodyPr/>
          <a:lstStyle/>
          <a:p>
            <a:fld id="{E003CF66-91D0-4F76-AF2B-6C239B0B9B31}" type="slidenum">
              <a:rPr lang="en-US" smtClean="0"/>
              <a:t>4</a:t>
            </a:fld>
            <a:endParaRPr lang="en-US"/>
          </a:p>
        </p:txBody>
      </p:sp>
    </p:spTree>
    <p:extLst>
      <p:ext uri="{BB962C8B-B14F-4D97-AF65-F5344CB8AC3E}">
        <p14:creationId xmlns:p14="http://schemas.microsoft.com/office/powerpoint/2010/main" val="124073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are aware that cases of COVID-19 disease are spreading across the USA.</a:t>
            </a:r>
          </a:p>
        </p:txBody>
      </p:sp>
      <p:sp>
        <p:nvSpPr>
          <p:cNvPr id="4" name="Slide Number Placeholder 3"/>
          <p:cNvSpPr>
            <a:spLocks noGrp="1"/>
          </p:cNvSpPr>
          <p:nvPr>
            <p:ph type="sldNum" sz="quarter" idx="5"/>
          </p:nvPr>
        </p:nvSpPr>
        <p:spPr/>
        <p:txBody>
          <a:bodyPr/>
          <a:lstStyle/>
          <a:p>
            <a:fld id="{E003CF66-91D0-4F76-AF2B-6C239B0B9B31}" type="slidenum">
              <a:rPr lang="en-US" smtClean="0"/>
              <a:t>5</a:t>
            </a:fld>
            <a:endParaRPr lang="en-US"/>
          </a:p>
        </p:txBody>
      </p:sp>
    </p:spTree>
    <p:extLst>
      <p:ext uri="{BB962C8B-B14F-4D97-AF65-F5344CB8AC3E}">
        <p14:creationId xmlns:p14="http://schemas.microsoft.com/office/powerpoint/2010/main" val="163715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11:59 PM on March 8, there were 162 confirmed cases in King County with 20 deaths (17% mortality).</a:t>
            </a:r>
          </a:p>
        </p:txBody>
      </p:sp>
      <p:sp>
        <p:nvSpPr>
          <p:cNvPr id="4" name="Slide Number Placeholder 3"/>
          <p:cNvSpPr>
            <a:spLocks noGrp="1"/>
          </p:cNvSpPr>
          <p:nvPr>
            <p:ph type="sldNum" sz="quarter" idx="5"/>
          </p:nvPr>
        </p:nvSpPr>
        <p:spPr/>
        <p:txBody>
          <a:bodyPr/>
          <a:lstStyle/>
          <a:p>
            <a:fld id="{E003CF66-91D0-4F76-AF2B-6C239B0B9B31}" type="slidenum">
              <a:rPr lang="en-US" smtClean="0"/>
              <a:t>6</a:t>
            </a:fld>
            <a:endParaRPr lang="en-US"/>
          </a:p>
        </p:txBody>
      </p:sp>
    </p:spTree>
    <p:extLst>
      <p:ext uri="{BB962C8B-B14F-4D97-AF65-F5344CB8AC3E}">
        <p14:creationId xmlns:p14="http://schemas.microsoft.com/office/powerpoint/2010/main" val="265703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Retrained ENTIRE workforce in PPE and updated n-95 fit testing</a:t>
            </a:r>
          </a:p>
        </p:txBody>
      </p:sp>
      <p:sp>
        <p:nvSpPr>
          <p:cNvPr id="4" name="Slide Number Placeholder 3"/>
          <p:cNvSpPr>
            <a:spLocks noGrp="1"/>
          </p:cNvSpPr>
          <p:nvPr>
            <p:ph type="sldNum" sz="quarter" idx="5"/>
          </p:nvPr>
        </p:nvSpPr>
        <p:spPr/>
        <p:txBody>
          <a:bodyPr/>
          <a:lstStyle/>
          <a:p>
            <a:fld id="{E003CF66-91D0-4F76-AF2B-6C239B0B9B31}" type="slidenum">
              <a:rPr lang="en-US" smtClean="0"/>
              <a:t>11</a:t>
            </a:fld>
            <a:endParaRPr lang="en-US"/>
          </a:p>
        </p:txBody>
      </p:sp>
    </p:spTree>
    <p:extLst>
      <p:ext uri="{BB962C8B-B14F-4D97-AF65-F5344CB8AC3E}">
        <p14:creationId xmlns:p14="http://schemas.microsoft.com/office/powerpoint/2010/main" val="282140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568DDA-8E27-C142-B11E-2AD395583FBD}" type="slidenum">
              <a:rPr lang="en-US" smtClean="0"/>
              <a:t>14</a:t>
            </a:fld>
            <a:endParaRPr lang="en-US"/>
          </a:p>
        </p:txBody>
      </p:sp>
    </p:spTree>
    <p:extLst>
      <p:ext uri="{BB962C8B-B14F-4D97-AF65-F5344CB8AC3E}">
        <p14:creationId xmlns:p14="http://schemas.microsoft.com/office/powerpoint/2010/main" val="64743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care facilities are high risk locations. Multiple locations in the county now reporting cases in residents.</a:t>
            </a:r>
          </a:p>
        </p:txBody>
      </p:sp>
      <p:sp>
        <p:nvSpPr>
          <p:cNvPr id="4" name="Slide Number Placeholder 3"/>
          <p:cNvSpPr>
            <a:spLocks noGrp="1"/>
          </p:cNvSpPr>
          <p:nvPr>
            <p:ph type="sldNum" sz="quarter" idx="5"/>
          </p:nvPr>
        </p:nvSpPr>
        <p:spPr/>
        <p:txBody>
          <a:bodyPr/>
          <a:lstStyle/>
          <a:p>
            <a:fld id="{E003CF66-91D0-4F76-AF2B-6C239B0B9B31}" type="slidenum">
              <a:rPr lang="en-US" smtClean="0"/>
              <a:t>18</a:t>
            </a:fld>
            <a:endParaRPr lang="en-US"/>
          </a:p>
        </p:txBody>
      </p:sp>
    </p:spTree>
    <p:extLst>
      <p:ext uri="{BB962C8B-B14F-4D97-AF65-F5344CB8AC3E}">
        <p14:creationId xmlns:p14="http://schemas.microsoft.com/office/powerpoint/2010/main" val="303783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03CF66-91D0-4F76-AF2B-6C239B0B9B31}" type="slidenum">
              <a:rPr lang="en-US" smtClean="0"/>
              <a:t>24</a:t>
            </a:fld>
            <a:endParaRPr lang="en-US"/>
          </a:p>
        </p:txBody>
      </p:sp>
    </p:spTree>
    <p:extLst>
      <p:ext uri="{BB962C8B-B14F-4D97-AF65-F5344CB8AC3E}">
        <p14:creationId xmlns:p14="http://schemas.microsoft.com/office/powerpoint/2010/main" val="427583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going to be here for 12-18 months.</a:t>
            </a:r>
          </a:p>
        </p:txBody>
      </p:sp>
      <p:sp>
        <p:nvSpPr>
          <p:cNvPr id="4" name="Slide Number Placeholder 3"/>
          <p:cNvSpPr>
            <a:spLocks noGrp="1"/>
          </p:cNvSpPr>
          <p:nvPr>
            <p:ph type="sldNum" sz="quarter" idx="5"/>
          </p:nvPr>
        </p:nvSpPr>
        <p:spPr/>
        <p:txBody>
          <a:bodyPr/>
          <a:lstStyle/>
          <a:p>
            <a:fld id="{E003CF66-91D0-4F76-AF2B-6C239B0B9B31}" type="slidenum">
              <a:rPr lang="en-US" smtClean="0"/>
              <a:t>27</a:t>
            </a:fld>
            <a:endParaRPr lang="en-US"/>
          </a:p>
        </p:txBody>
      </p:sp>
    </p:spTree>
    <p:extLst>
      <p:ext uri="{BB962C8B-B14F-4D97-AF65-F5344CB8AC3E}">
        <p14:creationId xmlns:p14="http://schemas.microsoft.com/office/powerpoint/2010/main" val="85960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097040-8B19-44B6-95C8-E2E5DD5511C5}"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438617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097040-8B19-44B6-95C8-E2E5DD5511C5}"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231728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097040-8B19-44B6-95C8-E2E5DD5511C5}"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2323843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299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720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097040-8B19-44B6-95C8-E2E5DD5511C5}"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299500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097040-8B19-44B6-95C8-E2E5DD5511C5}"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159473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097040-8B19-44B6-95C8-E2E5DD5511C5}"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290039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3"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097040-8B19-44B6-95C8-E2E5DD5511C5}"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331014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097040-8B19-44B6-95C8-E2E5DD5511C5}"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37305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97040-8B19-44B6-95C8-E2E5DD5511C5}"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119052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4793"/>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9097040-8B19-44B6-95C8-E2E5DD5511C5}"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418526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9097040-8B19-44B6-95C8-E2E5DD5511C5}"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06FCB-C973-441E-A38B-16AB4D640B98}" type="slidenum">
              <a:rPr lang="en-US" smtClean="0"/>
              <a:t>‹#›</a:t>
            </a:fld>
            <a:endParaRPr lang="en-US"/>
          </a:p>
        </p:txBody>
      </p:sp>
    </p:spTree>
    <p:extLst>
      <p:ext uri="{BB962C8B-B14F-4D97-AF65-F5344CB8AC3E}">
        <p14:creationId xmlns:p14="http://schemas.microsoft.com/office/powerpoint/2010/main" val="2337397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097040-8B19-44B6-95C8-E2E5DD5511C5}" type="datetimeFigureOut">
              <a:rPr lang="en-US" smtClean="0"/>
              <a:t>3/10/2020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C306FCB-C973-441E-A38B-16AB4D640B98}" type="slidenum">
              <a:rPr lang="en-US" smtClean="0"/>
              <a:t>‹#›</a:t>
            </a:fld>
            <a:endParaRPr lang="en-US"/>
          </a:p>
        </p:txBody>
      </p:sp>
    </p:spTree>
    <p:extLst>
      <p:ext uri="{BB962C8B-B14F-4D97-AF65-F5344CB8AC3E}">
        <p14:creationId xmlns:p14="http://schemas.microsoft.com/office/powerpoint/2010/main" val="3662911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8" r:id="rId12"/>
    <p:sldLayoutId id="2147483689" r:id="rId13"/>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324"/>
            <a:ext cx="7772400" cy="1427020"/>
          </a:xfrm>
        </p:spPr>
        <p:txBody>
          <a:bodyPr>
            <a:normAutofit fontScale="90000"/>
          </a:bodyPr>
          <a:lstStyle/>
          <a:p>
            <a:r>
              <a:rPr lang="en-US" dirty="0"/>
              <a:t>Seattle and King County EMS</a:t>
            </a:r>
            <a:br>
              <a:rPr lang="en-US" dirty="0"/>
            </a:br>
            <a:r>
              <a:rPr lang="en-US" dirty="0"/>
              <a:t>COVID-19 Response</a:t>
            </a:r>
            <a:br>
              <a:rPr lang="en-US" dirty="0"/>
            </a:br>
            <a:r>
              <a:rPr lang="en-US" dirty="0"/>
              <a:t>March 10, 2020</a:t>
            </a:r>
          </a:p>
        </p:txBody>
      </p:sp>
      <p:sp>
        <p:nvSpPr>
          <p:cNvPr id="3" name="Subtitle 2"/>
          <p:cNvSpPr>
            <a:spLocks noGrp="1"/>
          </p:cNvSpPr>
          <p:nvPr>
            <p:ph type="subTitle" idx="1"/>
          </p:nvPr>
        </p:nvSpPr>
        <p:spPr/>
        <p:txBody>
          <a:bodyPr/>
          <a:lstStyle/>
          <a:p>
            <a:r>
              <a:rPr lang="en-US" dirty="0"/>
              <a:t>Michael Sayre, MD</a:t>
            </a:r>
          </a:p>
          <a:p>
            <a:r>
              <a:rPr lang="en-US" dirty="0"/>
              <a:t>Thomas Rea, MD</a:t>
            </a:r>
          </a:p>
        </p:txBody>
      </p:sp>
      <p:pic>
        <p:nvPicPr>
          <p:cNvPr id="4" name="Picture 5">
            <a:extLst>
              <a:ext uri="{FF2B5EF4-FFF2-40B4-BE49-F238E27FC236}">
                <a16:creationId xmlns:a16="http://schemas.microsoft.com/office/drawing/2014/main" id="{CC2A19CB-E697-4651-A7F9-C5CE30E9C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01" y="4316438"/>
            <a:ext cx="8881053" cy="69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30238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4478" y="370046"/>
            <a:ext cx="6835140" cy="600164"/>
          </a:xfrm>
          <a:prstGeom prst="rect">
            <a:avLst/>
          </a:prstGeom>
          <a:noFill/>
        </p:spPr>
        <p:txBody>
          <a:bodyPr wrap="square" rtlCol="0">
            <a:spAutoFit/>
          </a:bodyPr>
          <a:lstStyle/>
          <a:p>
            <a:r>
              <a:rPr lang="en-US" sz="3300" i="1" dirty="0"/>
              <a:t>Current</a:t>
            </a:r>
            <a:r>
              <a:rPr lang="en-US" sz="3300" dirty="0"/>
              <a:t> CDC PPE Recommendations</a:t>
            </a:r>
          </a:p>
        </p:txBody>
      </p:sp>
      <p:sp>
        <p:nvSpPr>
          <p:cNvPr id="3" name="TextBox 2"/>
          <p:cNvSpPr txBox="1"/>
          <p:nvPr/>
        </p:nvSpPr>
        <p:spPr>
          <a:xfrm>
            <a:off x="442320" y="2920995"/>
            <a:ext cx="2085975" cy="553998"/>
          </a:xfrm>
          <a:prstGeom prst="rect">
            <a:avLst/>
          </a:prstGeom>
          <a:noFill/>
        </p:spPr>
        <p:txBody>
          <a:bodyPr wrap="square" rtlCol="0">
            <a:spAutoFit/>
          </a:bodyPr>
          <a:lstStyle/>
          <a:p>
            <a:r>
              <a:rPr lang="en-US" sz="3000" b="1" dirty="0">
                <a:solidFill>
                  <a:srgbClr val="FF0000"/>
                </a:solidFill>
              </a:rPr>
              <a:t>M</a:t>
            </a:r>
            <a:r>
              <a:rPr lang="en-US" sz="2400" dirty="0"/>
              <a:t>ask N-95 </a:t>
            </a:r>
          </a:p>
        </p:txBody>
      </p:sp>
      <p:sp>
        <p:nvSpPr>
          <p:cNvPr id="4" name="TextBox 3"/>
          <p:cNvSpPr txBox="1"/>
          <p:nvPr/>
        </p:nvSpPr>
        <p:spPr>
          <a:xfrm>
            <a:off x="1952132" y="4328328"/>
            <a:ext cx="5405272" cy="507831"/>
          </a:xfrm>
          <a:prstGeom prst="rect">
            <a:avLst/>
          </a:prstGeom>
          <a:noFill/>
        </p:spPr>
        <p:txBody>
          <a:bodyPr wrap="square" rtlCol="0">
            <a:spAutoFit/>
          </a:bodyPr>
          <a:lstStyle/>
          <a:p>
            <a:r>
              <a:rPr lang="en-US" sz="2700" dirty="0"/>
              <a:t>Best Practices Donning &amp; Doffing</a:t>
            </a:r>
          </a:p>
        </p:txBody>
      </p:sp>
      <p:pic>
        <p:nvPicPr>
          <p:cNvPr id="1026" name="Picture 2" descr="Image result for n-95 ma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42" y="1689271"/>
            <a:ext cx="1166269" cy="1166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rap around safety eyeglass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44" b="15655"/>
          <a:stretch/>
        </p:blipFill>
        <p:spPr bwMode="auto">
          <a:xfrm>
            <a:off x="2379234" y="1624599"/>
            <a:ext cx="2045075" cy="13968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dical gow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768" y="1365340"/>
            <a:ext cx="1480115"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urgical glov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05"/>
          <a:stretch/>
        </p:blipFill>
        <p:spPr bwMode="auto">
          <a:xfrm>
            <a:off x="6944649" y="1392783"/>
            <a:ext cx="1424969" cy="16286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68793" y="2914635"/>
            <a:ext cx="2085975" cy="553998"/>
          </a:xfrm>
          <a:prstGeom prst="rect">
            <a:avLst/>
          </a:prstGeom>
          <a:noFill/>
        </p:spPr>
        <p:txBody>
          <a:bodyPr wrap="square" rtlCol="0">
            <a:spAutoFit/>
          </a:bodyPr>
          <a:lstStyle/>
          <a:p>
            <a:r>
              <a:rPr lang="en-US" sz="3000" b="1" dirty="0">
                <a:solidFill>
                  <a:srgbClr val="FF0000"/>
                </a:solidFill>
              </a:rPr>
              <a:t>E</a:t>
            </a:r>
            <a:r>
              <a:rPr lang="en-US" sz="2400" dirty="0"/>
              <a:t>ye wear</a:t>
            </a:r>
          </a:p>
        </p:txBody>
      </p:sp>
      <p:sp>
        <p:nvSpPr>
          <p:cNvPr id="11" name="TextBox 10"/>
          <p:cNvSpPr txBox="1"/>
          <p:nvPr/>
        </p:nvSpPr>
        <p:spPr>
          <a:xfrm>
            <a:off x="4929518" y="2976823"/>
            <a:ext cx="2085975" cy="553998"/>
          </a:xfrm>
          <a:prstGeom prst="rect">
            <a:avLst/>
          </a:prstGeom>
          <a:noFill/>
        </p:spPr>
        <p:txBody>
          <a:bodyPr wrap="square" rtlCol="0">
            <a:spAutoFit/>
          </a:bodyPr>
          <a:lstStyle/>
          <a:p>
            <a:r>
              <a:rPr lang="en-US" sz="3000" b="1" dirty="0">
                <a:solidFill>
                  <a:srgbClr val="FF0000"/>
                </a:solidFill>
              </a:rPr>
              <a:t>G</a:t>
            </a:r>
            <a:r>
              <a:rPr lang="en-US" sz="2400" dirty="0"/>
              <a:t>own</a:t>
            </a:r>
          </a:p>
        </p:txBody>
      </p:sp>
      <p:sp>
        <p:nvSpPr>
          <p:cNvPr id="12" name="TextBox 11"/>
          <p:cNvSpPr txBox="1"/>
          <p:nvPr/>
        </p:nvSpPr>
        <p:spPr>
          <a:xfrm>
            <a:off x="7015493" y="2964120"/>
            <a:ext cx="2085975" cy="553998"/>
          </a:xfrm>
          <a:prstGeom prst="rect">
            <a:avLst/>
          </a:prstGeom>
          <a:noFill/>
        </p:spPr>
        <p:txBody>
          <a:bodyPr wrap="square" rtlCol="0">
            <a:spAutoFit/>
          </a:bodyPr>
          <a:lstStyle/>
          <a:p>
            <a:r>
              <a:rPr lang="en-US" sz="3000" b="1" dirty="0">
                <a:solidFill>
                  <a:srgbClr val="FF0000"/>
                </a:solidFill>
              </a:rPr>
              <a:t>G</a:t>
            </a:r>
            <a:r>
              <a:rPr lang="en-US" sz="2400" dirty="0"/>
              <a:t>loves</a:t>
            </a:r>
          </a:p>
        </p:txBody>
      </p:sp>
      <p:sp>
        <p:nvSpPr>
          <p:cNvPr id="13" name="TextBox 12"/>
          <p:cNvSpPr txBox="1"/>
          <p:nvPr/>
        </p:nvSpPr>
        <p:spPr>
          <a:xfrm>
            <a:off x="3760665" y="3832157"/>
            <a:ext cx="2085975" cy="553998"/>
          </a:xfrm>
          <a:prstGeom prst="rect">
            <a:avLst/>
          </a:prstGeom>
          <a:noFill/>
        </p:spPr>
        <p:txBody>
          <a:bodyPr wrap="square" rtlCol="0">
            <a:spAutoFit/>
          </a:bodyPr>
          <a:lstStyle/>
          <a:p>
            <a:r>
              <a:rPr lang="en-US" sz="3000" b="1" dirty="0">
                <a:solidFill>
                  <a:srgbClr val="FF0000"/>
                </a:solidFill>
              </a:rPr>
              <a:t>MEGG</a:t>
            </a:r>
            <a:endParaRPr lang="en-US" sz="3000" dirty="0"/>
          </a:p>
        </p:txBody>
      </p:sp>
    </p:spTree>
    <p:extLst>
      <p:ext uri="{BB962C8B-B14F-4D97-AF65-F5344CB8AC3E}">
        <p14:creationId xmlns:p14="http://schemas.microsoft.com/office/powerpoint/2010/main" val="259653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ad, building, person, car&#10;&#10;Description automatically generated">
            <a:extLst>
              <a:ext uri="{FF2B5EF4-FFF2-40B4-BE49-F238E27FC236}">
                <a16:creationId xmlns:a16="http://schemas.microsoft.com/office/drawing/2014/main" id="{6C6E2294-90D7-4D4C-83AE-6013ED8F7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508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3180" y="472440"/>
            <a:ext cx="5212080" cy="600164"/>
          </a:xfrm>
          <a:prstGeom prst="rect">
            <a:avLst/>
          </a:prstGeom>
          <a:noFill/>
        </p:spPr>
        <p:txBody>
          <a:bodyPr wrap="square" rtlCol="0">
            <a:spAutoFit/>
          </a:bodyPr>
          <a:lstStyle/>
          <a:p>
            <a:r>
              <a:rPr lang="en-US" sz="3300" dirty="0"/>
              <a:t>Decontamination</a:t>
            </a:r>
          </a:p>
        </p:txBody>
      </p:sp>
      <p:pic>
        <p:nvPicPr>
          <p:cNvPr id="1028" name="Picture 4" descr="Image result for decontamination of ambul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 y="1049521"/>
            <a:ext cx="7124701" cy="400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6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3110" y="434340"/>
            <a:ext cx="5760720" cy="553998"/>
          </a:xfrm>
          <a:prstGeom prst="rect">
            <a:avLst/>
          </a:prstGeom>
          <a:noFill/>
        </p:spPr>
        <p:txBody>
          <a:bodyPr wrap="square" rtlCol="0">
            <a:spAutoFit/>
          </a:bodyPr>
          <a:lstStyle/>
          <a:p>
            <a:r>
              <a:rPr lang="en-US" sz="3000" dirty="0"/>
              <a:t>Exposures and Dose Relationship</a:t>
            </a:r>
          </a:p>
        </p:txBody>
      </p:sp>
      <p:sp>
        <p:nvSpPr>
          <p:cNvPr id="3" name="TextBox 2"/>
          <p:cNvSpPr txBox="1"/>
          <p:nvPr/>
        </p:nvSpPr>
        <p:spPr>
          <a:xfrm>
            <a:off x="845820" y="1383030"/>
            <a:ext cx="7349490" cy="1938992"/>
          </a:xfrm>
          <a:prstGeom prst="rect">
            <a:avLst/>
          </a:prstGeom>
          <a:noFill/>
        </p:spPr>
        <p:txBody>
          <a:bodyPr wrap="square" rtlCol="0">
            <a:spAutoFit/>
          </a:bodyPr>
          <a:lstStyle/>
          <a:p>
            <a:pPr algn="ctr"/>
            <a:r>
              <a:rPr lang="en-US" sz="2400" dirty="0"/>
              <a:t>Proximity to the patient</a:t>
            </a:r>
          </a:p>
          <a:p>
            <a:pPr algn="ctr"/>
            <a:endParaRPr lang="en-US" sz="2400" dirty="0"/>
          </a:p>
          <a:p>
            <a:pPr algn="ctr"/>
            <a:r>
              <a:rPr lang="en-US" sz="2400" dirty="0"/>
              <a:t>Duration with the patient</a:t>
            </a:r>
          </a:p>
          <a:p>
            <a:pPr algn="ctr"/>
            <a:endParaRPr lang="en-US" sz="2400" dirty="0"/>
          </a:p>
          <a:p>
            <a:pPr algn="ctr"/>
            <a:r>
              <a:rPr lang="en-US" sz="2400" dirty="0"/>
              <a:t>Type of care </a:t>
            </a:r>
          </a:p>
        </p:txBody>
      </p:sp>
      <p:pic>
        <p:nvPicPr>
          <p:cNvPr id="4" name="Picture 3" descr="https://i2.wp.com/publichealthinsider.com/wp-content/uploads/2020/02/COVID.jpg?fit=750%2C422&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50" y="3716714"/>
            <a:ext cx="2092166" cy="117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6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2E9D-2F8E-9C4A-BFD1-24068DD057B9}"/>
              </a:ext>
            </a:extLst>
          </p:cNvPr>
          <p:cNvSpPr>
            <a:spLocks noGrp="1"/>
          </p:cNvSpPr>
          <p:nvPr>
            <p:ph type="title"/>
          </p:nvPr>
        </p:nvSpPr>
        <p:spPr/>
        <p:txBody>
          <a:bodyPr/>
          <a:lstStyle/>
          <a:p>
            <a:r>
              <a:rPr lang="en-US" b="1" dirty="0"/>
              <a:t>Nasal Cannula</a:t>
            </a:r>
          </a:p>
        </p:txBody>
      </p:sp>
      <p:sp>
        <p:nvSpPr>
          <p:cNvPr id="3" name="Content Placeholder 2">
            <a:extLst>
              <a:ext uri="{FF2B5EF4-FFF2-40B4-BE49-F238E27FC236}">
                <a16:creationId xmlns:a16="http://schemas.microsoft.com/office/drawing/2014/main" id="{0CEB2A9A-3963-554F-AD06-EF1FDCB3CCFB}"/>
              </a:ext>
            </a:extLst>
          </p:cNvPr>
          <p:cNvSpPr>
            <a:spLocks noGrp="1"/>
          </p:cNvSpPr>
          <p:nvPr>
            <p:ph idx="1"/>
          </p:nvPr>
        </p:nvSpPr>
        <p:spPr/>
        <p:txBody>
          <a:bodyPr/>
          <a:lstStyle/>
          <a:p>
            <a:pPr marL="385763" indent="-385763">
              <a:buFont typeface="+mj-lt"/>
              <a:buAutoNum type="arabicPeriod"/>
            </a:pPr>
            <a:r>
              <a:rPr lang="en-US" dirty="0"/>
              <a:t>Place Nasal Cannula</a:t>
            </a:r>
          </a:p>
          <a:p>
            <a:pPr marL="385763" indent="-385763">
              <a:buFont typeface="+mj-lt"/>
              <a:buAutoNum type="arabicPeriod"/>
            </a:pPr>
            <a:r>
              <a:rPr lang="en-US" dirty="0"/>
              <a:t>Place Surgical Mask over the face</a:t>
            </a:r>
          </a:p>
          <a:p>
            <a:pPr marL="385763" indent="-385763">
              <a:buFont typeface="+mj-lt"/>
              <a:buAutoNum type="arabicPeriod"/>
            </a:pPr>
            <a:r>
              <a:rPr lang="en-US" dirty="0"/>
              <a:t>Titrate oxygen flow rate from 2-6 LPM</a:t>
            </a:r>
          </a:p>
        </p:txBody>
      </p:sp>
      <p:pic>
        <p:nvPicPr>
          <p:cNvPr id="5" name="Picture 4" descr="A picture containing indoor, table, desk, computer&#10;&#10;Description automatically generated">
            <a:extLst>
              <a:ext uri="{FF2B5EF4-FFF2-40B4-BE49-F238E27FC236}">
                <a16:creationId xmlns:a16="http://schemas.microsoft.com/office/drawing/2014/main" id="{69F3A200-0D78-EF48-9DAD-6E2E0A565B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78856" y="2571750"/>
            <a:ext cx="4586288" cy="2456261"/>
          </a:xfrm>
          <a:prstGeom prst="rect">
            <a:avLst/>
          </a:prstGeom>
        </p:spPr>
      </p:pic>
      <p:sp>
        <p:nvSpPr>
          <p:cNvPr id="6" name="Rectangle 5">
            <a:extLst>
              <a:ext uri="{FF2B5EF4-FFF2-40B4-BE49-F238E27FC236}">
                <a16:creationId xmlns:a16="http://schemas.microsoft.com/office/drawing/2014/main" id="{795753AC-59D0-A84E-9C8A-232362CE5F0E}"/>
              </a:ext>
            </a:extLst>
          </p:cNvPr>
          <p:cNvSpPr/>
          <p:nvPr/>
        </p:nvSpPr>
        <p:spPr>
          <a:xfrm>
            <a:off x="3970670" y="3419006"/>
            <a:ext cx="513282" cy="784830"/>
          </a:xfrm>
          <a:prstGeom prst="rect">
            <a:avLst/>
          </a:prstGeom>
          <a:solidFill>
            <a:schemeClr val="bg1">
              <a:alpha val="70000"/>
            </a:schemeClr>
          </a:solidFill>
          <a:effectLst>
            <a:glow>
              <a:schemeClr val="bg1">
                <a:alpha val="48000"/>
              </a:schemeClr>
            </a:glow>
            <a:softEdge rad="0"/>
          </a:effectLst>
        </p:spPr>
        <p:txBody>
          <a:bodyPr wrap="none">
            <a:spAutoFit/>
          </a:bodyPr>
          <a:lstStyle/>
          <a:p>
            <a:r>
              <a:rPr lang="en-US" sz="4500" b="1" dirty="0">
                <a:latin typeface="Times" pitchFamily="2" charset="0"/>
              </a:rPr>
              <a:t>+</a:t>
            </a:r>
          </a:p>
        </p:txBody>
      </p:sp>
      <p:pic>
        <p:nvPicPr>
          <p:cNvPr id="8" name="Picture 7">
            <a:extLst>
              <a:ext uri="{FF2B5EF4-FFF2-40B4-BE49-F238E27FC236}">
                <a16:creationId xmlns:a16="http://schemas.microsoft.com/office/drawing/2014/main" id="{A9E498FC-4C05-7246-BE57-72AB17DDB3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65144" y="115490"/>
            <a:ext cx="2157413" cy="2338358"/>
          </a:xfrm>
          <a:prstGeom prst="rect">
            <a:avLst/>
          </a:prstGeom>
        </p:spPr>
      </p:pic>
    </p:spTree>
    <p:extLst>
      <p:ext uri="{BB962C8B-B14F-4D97-AF65-F5344CB8AC3E}">
        <p14:creationId xmlns:p14="http://schemas.microsoft.com/office/powerpoint/2010/main" val="2425614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F957-0189-2046-AB44-C8A8FCCA8E03}"/>
              </a:ext>
            </a:extLst>
          </p:cNvPr>
          <p:cNvSpPr>
            <a:spLocks noGrp="1"/>
          </p:cNvSpPr>
          <p:nvPr>
            <p:ph type="title"/>
          </p:nvPr>
        </p:nvSpPr>
        <p:spPr/>
        <p:txBody>
          <a:bodyPr/>
          <a:lstStyle/>
          <a:p>
            <a:r>
              <a:rPr lang="en-US" b="1" dirty="0"/>
              <a:t>BVM</a:t>
            </a:r>
          </a:p>
        </p:txBody>
      </p:sp>
      <p:sp>
        <p:nvSpPr>
          <p:cNvPr id="3" name="Content Placeholder 2">
            <a:extLst>
              <a:ext uri="{FF2B5EF4-FFF2-40B4-BE49-F238E27FC236}">
                <a16:creationId xmlns:a16="http://schemas.microsoft.com/office/drawing/2014/main" id="{A61C81BD-5DAC-E940-8226-A0DC8501D439}"/>
              </a:ext>
            </a:extLst>
          </p:cNvPr>
          <p:cNvSpPr>
            <a:spLocks noGrp="1"/>
          </p:cNvSpPr>
          <p:nvPr>
            <p:ph idx="1"/>
          </p:nvPr>
        </p:nvSpPr>
        <p:spPr>
          <a:xfrm>
            <a:off x="457201" y="1369219"/>
            <a:ext cx="3368280" cy="3263504"/>
          </a:xfrm>
        </p:spPr>
        <p:txBody>
          <a:bodyPr/>
          <a:lstStyle/>
          <a:p>
            <a:pPr marL="385763" indent="-385763">
              <a:buFont typeface="+mj-lt"/>
              <a:buAutoNum type="arabicPeriod"/>
            </a:pPr>
            <a:r>
              <a:rPr lang="en-US" dirty="0"/>
              <a:t>Place Filter between bag and mask</a:t>
            </a:r>
          </a:p>
          <a:p>
            <a:pPr marL="385763" indent="-385763">
              <a:buFont typeface="+mj-lt"/>
              <a:buAutoNum type="arabicPeriod"/>
            </a:pPr>
            <a:r>
              <a:rPr lang="en-US" dirty="0"/>
              <a:t>Ensure and maintain seal</a:t>
            </a:r>
          </a:p>
          <a:p>
            <a:pPr marL="385763" indent="-385763">
              <a:buFont typeface="+mj-lt"/>
              <a:buAutoNum type="arabicPeriod"/>
            </a:pPr>
            <a:r>
              <a:rPr lang="en-US" dirty="0"/>
              <a:t>Titrate oxygen flow rate to patient needs</a:t>
            </a:r>
          </a:p>
          <a:p>
            <a:pPr marL="385763" indent="-385763">
              <a:buFont typeface="+mj-lt"/>
              <a:buAutoNum type="arabicPeriod"/>
            </a:pPr>
            <a:endParaRPr lang="en-US" dirty="0"/>
          </a:p>
        </p:txBody>
      </p:sp>
      <p:pic>
        <p:nvPicPr>
          <p:cNvPr id="5" name="Picture 4" descr="A picture containing indoor, small, table, sitting&#10;&#10;Description automatically generated">
            <a:extLst>
              <a:ext uri="{FF2B5EF4-FFF2-40B4-BE49-F238E27FC236}">
                <a16:creationId xmlns:a16="http://schemas.microsoft.com/office/drawing/2014/main" id="{9023F14F-022F-4B43-A4CB-860E6C276ED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43351" y="213592"/>
            <a:ext cx="5014913" cy="4716317"/>
          </a:xfrm>
          <a:prstGeom prst="rect">
            <a:avLst/>
          </a:prstGeom>
        </p:spPr>
      </p:pic>
      <p:sp>
        <p:nvSpPr>
          <p:cNvPr id="6" name="Rectangle 5">
            <a:extLst>
              <a:ext uri="{FF2B5EF4-FFF2-40B4-BE49-F238E27FC236}">
                <a16:creationId xmlns:a16="http://schemas.microsoft.com/office/drawing/2014/main" id="{43DEE6FF-C298-A24F-A619-6DAD0DE4280A}"/>
              </a:ext>
            </a:extLst>
          </p:cNvPr>
          <p:cNvSpPr/>
          <p:nvPr/>
        </p:nvSpPr>
        <p:spPr>
          <a:xfrm>
            <a:off x="5712227" y="506269"/>
            <a:ext cx="513282" cy="784830"/>
          </a:xfrm>
          <a:prstGeom prst="rect">
            <a:avLst/>
          </a:prstGeom>
          <a:solidFill>
            <a:schemeClr val="bg1">
              <a:alpha val="70000"/>
            </a:schemeClr>
          </a:solidFill>
          <a:effectLst>
            <a:glow>
              <a:schemeClr val="bg1">
                <a:alpha val="48000"/>
              </a:schemeClr>
            </a:glow>
            <a:softEdge rad="0"/>
          </a:effectLst>
        </p:spPr>
        <p:txBody>
          <a:bodyPr wrap="none">
            <a:spAutoFit/>
          </a:bodyPr>
          <a:lstStyle/>
          <a:p>
            <a:r>
              <a:rPr lang="en-US" sz="4500" b="1" dirty="0">
                <a:latin typeface="Times" pitchFamily="2" charset="0"/>
              </a:rPr>
              <a:t>+</a:t>
            </a:r>
          </a:p>
        </p:txBody>
      </p:sp>
      <p:sp>
        <p:nvSpPr>
          <p:cNvPr id="7" name="Rectangle 6">
            <a:extLst>
              <a:ext uri="{FF2B5EF4-FFF2-40B4-BE49-F238E27FC236}">
                <a16:creationId xmlns:a16="http://schemas.microsoft.com/office/drawing/2014/main" id="{F6A61B65-F85E-7C46-92A6-2923603163C5}"/>
              </a:ext>
            </a:extLst>
          </p:cNvPr>
          <p:cNvSpPr/>
          <p:nvPr/>
        </p:nvSpPr>
        <p:spPr>
          <a:xfrm>
            <a:off x="7218266" y="506268"/>
            <a:ext cx="513282" cy="784830"/>
          </a:xfrm>
          <a:prstGeom prst="rect">
            <a:avLst/>
          </a:prstGeom>
          <a:solidFill>
            <a:schemeClr val="bg1">
              <a:alpha val="70000"/>
            </a:schemeClr>
          </a:solidFill>
          <a:effectLst>
            <a:glow>
              <a:schemeClr val="bg1">
                <a:alpha val="48000"/>
              </a:schemeClr>
            </a:glow>
            <a:softEdge rad="0"/>
          </a:effectLst>
        </p:spPr>
        <p:txBody>
          <a:bodyPr wrap="none">
            <a:spAutoFit/>
          </a:bodyPr>
          <a:lstStyle/>
          <a:p>
            <a:r>
              <a:rPr lang="en-US" sz="4500" b="1" dirty="0">
                <a:latin typeface="Times" pitchFamily="2" charset="0"/>
              </a:rPr>
              <a:t>+</a:t>
            </a:r>
          </a:p>
        </p:txBody>
      </p:sp>
    </p:spTree>
    <p:extLst>
      <p:ext uri="{BB962C8B-B14F-4D97-AF65-F5344CB8AC3E}">
        <p14:creationId xmlns:p14="http://schemas.microsoft.com/office/powerpoint/2010/main" val="303608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 y="457201"/>
            <a:ext cx="8652510" cy="646331"/>
          </a:xfrm>
          <a:prstGeom prst="rect">
            <a:avLst/>
          </a:prstGeom>
          <a:noFill/>
        </p:spPr>
        <p:txBody>
          <a:bodyPr wrap="square" rtlCol="0">
            <a:spAutoFit/>
          </a:bodyPr>
          <a:lstStyle/>
          <a:p>
            <a:r>
              <a:rPr lang="en-US" sz="3600" dirty="0"/>
              <a:t>ALS Airway in a </a:t>
            </a:r>
            <a:r>
              <a:rPr lang="en-US" sz="3600" u="sng" dirty="0"/>
              <a:t>High-Suspicion</a:t>
            </a:r>
            <a:r>
              <a:rPr lang="en-US" sz="3600" dirty="0"/>
              <a:t> COVID Patient</a:t>
            </a:r>
          </a:p>
        </p:txBody>
      </p:sp>
      <p:pic>
        <p:nvPicPr>
          <p:cNvPr id="13314" name="Picture 2" descr="Image result for i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880" y="1080448"/>
            <a:ext cx="3472339" cy="296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2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E70B-146E-5444-8B45-69CAA0F27DE4}"/>
              </a:ext>
            </a:extLst>
          </p:cNvPr>
          <p:cNvSpPr>
            <a:spLocks noGrp="1"/>
          </p:cNvSpPr>
          <p:nvPr>
            <p:ph type="title"/>
          </p:nvPr>
        </p:nvSpPr>
        <p:spPr/>
        <p:txBody>
          <a:bodyPr/>
          <a:lstStyle/>
          <a:p>
            <a:r>
              <a:rPr lang="en-US" b="1" dirty="0" err="1"/>
              <a:t>IGel</a:t>
            </a:r>
            <a:endParaRPr lang="en-US" b="1" dirty="0"/>
          </a:p>
        </p:txBody>
      </p:sp>
      <p:pic>
        <p:nvPicPr>
          <p:cNvPr id="11" name="Picture 10">
            <a:extLst>
              <a:ext uri="{FF2B5EF4-FFF2-40B4-BE49-F238E27FC236}">
                <a16:creationId xmlns:a16="http://schemas.microsoft.com/office/drawing/2014/main" id="{6D0B9F73-58A2-B34C-AEA5-C0CDE6467CF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43136" y="160735"/>
            <a:ext cx="5557989" cy="4897040"/>
          </a:xfrm>
          <a:prstGeom prst="rect">
            <a:avLst/>
          </a:prstGeom>
        </p:spPr>
      </p:pic>
      <p:sp>
        <p:nvSpPr>
          <p:cNvPr id="3" name="Content Placeholder 2">
            <a:extLst>
              <a:ext uri="{FF2B5EF4-FFF2-40B4-BE49-F238E27FC236}">
                <a16:creationId xmlns:a16="http://schemas.microsoft.com/office/drawing/2014/main" id="{A4318F27-45A4-5D44-88DB-4B3ECF52071C}"/>
              </a:ext>
            </a:extLst>
          </p:cNvPr>
          <p:cNvSpPr>
            <a:spLocks noGrp="1"/>
          </p:cNvSpPr>
          <p:nvPr>
            <p:ph idx="1"/>
          </p:nvPr>
        </p:nvSpPr>
        <p:spPr>
          <a:xfrm>
            <a:off x="326571" y="1369219"/>
            <a:ext cx="3005989" cy="3263504"/>
          </a:xfrm>
        </p:spPr>
        <p:txBody>
          <a:bodyPr/>
          <a:lstStyle/>
          <a:p>
            <a:pPr marL="385763" indent="-385763">
              <a:buFont typeface="+mj-lt"/>
              <a:buAutoNum type="arabicPeriod"/>
            </a:pPr>
            <a:r>
              <a:rPr lang="en-US" dirty="0"/>
              <a:t>Place ETCO2 and then Filter onto bag</a:t>
            </a:r>
          </a:p>
          <a:p>
            <a:pPr marL="385763" indent="-385763">
              <a:buFont typeface="+mj-lt"/>
              <a:buAutoNum type="arabicPeriod"/>
            </a:pPr>
            <a:r>
              <a:rPr lang="en-US" dirty="0"/>
              <a:t>Ensure </a:t>
            </a:r>
            <a:r>
              <a:rPr lang="en-US" dirty="0" err="1"/>
              <a:t>IGel</a:t>
            </a:r>
            <a:r>
              <a:rPr lang="en-US" dirty="0"/>
              <a:t> is seated appropriately</a:t>
            </a:r>
          </a:p>
          <a:p>
            <a:pPr marL="385763" indent="-385763">
              <a:buFont typeface="+mj-lt"/>
              <a:buAutoNum type="arabicPeriod"/>
            </a:pPr>
            <a:endParaRPr lang="en-US" dirty="0"/>
          </a:p>
        </p:txBody>
      </p:sp>
      <p:sp>
        <p:nvSpPr>
          <p:cNvPr id="8" name="Rectangle 7">
            <a:extLst>
              <a:ext uri="{FF2B5EF4-FFF2-40B4-BE49-F238E27FC236}">
                <a16:creationId xmlns:a16="http://schemas.microsoft.com/office/drawing/2014/main" id="{6107EB75-345D-124D-BF77-D4E8BAA8DB54}"/>
              </a:ext>
            </a:extLst>
          </p:cNvPr>
          <p:cNvSpPr/>
          <p:nvPr/>
        </p:nvSpPr>
        <p:spPr>
          <a:xfrm>
            <a:off x="5988172" y="160733"/>
            <a:ext cx="513282" cy="784830"/>
          </a:xfrm>
          <a:prstGeom prst="rect">
            <a:avLst/>
          </a:prstGeom>
          <a:solidFill>
            <a:schemeClr val="bg1">
              <a:alpha val="70000"/>
            </a:schemeClr>
          </a:solidFill>
          <a:effectLst>
            <a:glow>
              <a:schemeClr val="bg1">
                <a:alpha val="95000"/>
              </a:schemeClr>
            </a:glow>
            <a:softEdge rad="0"/>
          </a:effectLst>
        </p:spPr>
        <p:txBody>
          <a:bodyPr wrap="none">
            <a:spAutoFit/>
          </a:bodyPr>
          <a:lstStyle/>
          <a:p>
            <a:r>
              <a:rPr lang="en-US" sz="4500" b="1" dirty="0">
                <a:latin typeface="Times" pitchFamily="2" charset="0"/>
              </a:rPr>
              <a:t>+</a:t>
            </a:r>
          </a:p>
        </p:txBody>
      </p:sp>
      <p:sp>
        <p:nvSpPr>
          <p:cNvPr id="9" name="Rectangle 8">
            <a:extLst>
              <a:ext uri="{FF2B5EF4-FFF2-40B4-BE49-F238E27FC236}">
                <a16:creationId xmlns:a16="http://schemas.microsoft.com/office/drawing/2014/main" id="{104B134F-AEE1-7A4A-B432-51AC0F6D3EA3}"/>
              </a:ext>
            </a:extLst>
          </p:cNvPr>
          <p:cNvSpPr/>
          <p:nvPr/>
        </p:nvSpPr>
        <p:spPr>
          <a:xfrm>
            <a:off x="7494648" y="150221"/>
            <a:ext cx="513282" cy="784830"/>
          </a:xfrm>
          <a:prstGeom prst="rect">
            <a:avLst/>
          </a:prstGeom>
          <a:solidFill>
            <a:schemeClr val="bg1">
              <a:alpha val="70000"/>
            </a:schemeClr>
          </a:solidFill>
          <a:effectLst>
            <a:glow>
              <a:schemeClr val="bg1">
                <a:alpha val="95000"/>
              </a:schemeClr>
            </a:glow>
            <a:softEdge rad="0"/>
          </a:effectLst>
        </p:spPr>
        <p:txBody>
          <a:bodyPr wrap="none">
            <a:spAutoFit/>
          </a:bodyPr>
          <a:lstStyle/>
          <a:p>
            <a:r>
              <a:rPr lang="en-US" sz="4500" b="1" dirty="0">
                <a:latin typeface="Times" pitchFamily="2" charset="0"/>
              </a:rPr>
              <a:t>+</a:t>
            </a:r>
          </a:p>
        </p:txBody>
      </p:sp>
      <p:sp>
        <p:nvSpPr>
          <p:cNvPr id="13" name="Rectangle 12">
            <a:extLst>
              <a:ext uri="{FF2B5EF4-FFF2-40B4-BE49-F238E27FC236}">
                <a16:creationId xmlns:a16="http://schemas.microsoft.com/office/drawing/2014/main" id="{5BAF018A-6DB8-F942-82FE-EAD56ACE453C}"/>
              </a:ext>
            </a:extLst>
          </p:cNvPr>
          <p:cNvSpPr/>
          <p:nvPr/>
        </p:nvSpPr>
        <p:spPr>
          <a:xfrm>
            <a:off x="4894715" y="160734"/>
            <a:ext cx="513282" cy="784830"/>
          </a:xfrm>
          <a:prstGeom prst="rect">
            <a:avLst/>
          </a:prstGeom>
          <a:solidFill>
            <a:schemeClr val="bg1">
              <a:alpha val="70000"/>
            </a:schemeClr>
          </a:solidFill>
          <a:effectLst>
            <a:glow>
              <a:schemeClr val="bg1">
                <a:alpha val="95000"/>
              </a:schemeClr>
            </a:glow>
            <a:softEdge rad="0"/>
          </a:effectLst>
        </p:spPr>
        <p:txBody>
          <a:bodyPr wrap="none">
            <a:spAutoFit/>
          </a:bodyPr>
          <a:lstStyle/>
          <a:p>
            <a:r>
              <a:rPr lang="en-US" sz="4500" b="1" dirty="0">
                <a:latin typeface="Times" pitchFamily="2" charset="0"/>
              </a:rPr>
              <a:t>+</a:t>
            </a:r>
          </a:p>
        </p:txBody>
      </p:sp>
    </p:spTree>
    <p:extLst>
      <p:ext uri="{BB962C8B-B14F-4D97-AF65-F5344CB8AC3E}">
        <p14:creationId xmlns:p14="http://schemas.microsoft.com/office/powerpoint/2010/main" val="31818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7AE59-AE30-B344-AE09-64F162102566}"/>
              </a:ext>
            </a:extLst>
          </p:cNvPr>
          <p:cNvPicPr>
            <a:picLocks noChangeAspect="1"/>
          </p:cNvPicPr>
          <p:nvPr/>
        </p:nvPicPr>
        <p:blipFill>
          <a:blip r:embed="rId3"/>
          <a:stretch>
            <a:fillRect/>
          </a:stretch>
        </p:blipFill>
        <p:spPr>
          <a:xfrm>
            <a:off x="1888793" y="0"/>
            <a:ext cx="5366413" cy="5143500"/>
          </a:xfrm>
          <a:prstGeom prst="rect">
            <a:avLst/>
          </a:prstGeom>
        </p:spPr>
      </p:pic>
    </p:spTree>
    <p:extLst>
      <p:ext uri="{BB962C8B-B14F-4D97-AF65-F5344CB8AC3E}">
        <p14:creationId xmlns:p14="http://schemas.microsoft.com/office/powerpoint/2010/main" val="193352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8249C-9568-497A-8289-8DFB4B8D9949}"/>
              </a:ext>
            </a:extLst>
          </p:cNvPr>
          <p:cNvSpPr/>
          <p:nvPr/>
        </p:nvSpPr>
        <p:spPr>
          <a:xfrm>
            <a:off x="457200" y="1404862"/>
            <a:ext cx="3739415" cy="2800767"/>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Respiratory Only -&gt; “PPE ADVISED”</a:t>
            </a:r>
          </a:p>
          <a:p>
            <a:r>
              <a:rPr lang="en-US" sz="1600" dirty="0">
                <a:latin typeface="Calibri" panose="020F0502020204030204" pitchFamily="34" charset="0"/>
                <a:ea typeface="Calibri" panose="020F0502020204030204" pitchFamily="34" charset="0"/>
                <a:cs typeface="Calibri" panose="020F0502020204030204" pitchFamily="34" charset="0"/>
              </a:rPr>
              <a:t>Respiratory + Travel or Exposure -&gt; “PPE ADVISED”</a:t>
            </a:r>
          </a:p>
          <a:p>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dirty="0">
                <a:latin typeface="Calibri" panose="020F0502020204030204" pitchFamily="34" charset="0"/>
                <a:ea typeface="Calibri" panose="020F0502020204030204" pitchFamily="34" charset="0"/>
                <a:cs typeface="Calibri" panose="020F0502020204030204" pitchFamily="34" charset="0"/>
              </a:rPr>
              <a:t>Fever Only -&gt; “PPE ADVISED”</a:t>
            </a:r>
          </a:p>
          <a:p>
            <a:r>
              <a:rPr lang="en-US" sz="1600" dirty="0">
                <a:latin typeface="Calibri" panose="020F0502020204030204" pitchFamily="34" charset="0"/>
                <a:ea typeface="Calibri" panose="020F0502020204030204" pitchFamily="34" charset="0"/>
                <a:cs typeface="Calibri" panose="020F0502020204030204" pitchFamily="34" charset="0"/>
              </a:rPr>
              <a:t>Fever + Travel or Exposure -&gt; “PPE ADVISED”</a:t>
            </a:r>
          </a:p>
          <a:p>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dirty="0">
                <a:latin typeface="Calibri" panose="020F0502020204030204" pitchFamily="34" charset="0"/>
                <a:ea typeface="Calibri" panose="020F0502020204030204" pitchFamily="34" charset="0"/>
                <a:cs typeface="Calibri" panose="020F0502020204030204" pitchFamily="34" charset="0"/>
              </a:rPr>
              <a:t>Fever + Respiratory Only -&gt; “PPE ADVISED”</a:t>
            </a:r>
          </a:p>
          <a:p>
            <a:r>
              <a:rPr lang="en-US" sz="1600" dirty="0">
                <a:latin typeface="Calibri" panose="020F0502020204030204" pitchFamily="34" charset="0"/>
                <a:ea typeface="Calibri" panose="020F0502020204030204" pitchFamily="34" charset="0"/>
                <a:cs typeface="Calibri" panose="020F0502020204030204" pitchFamily="34" charset="0"/>
              </a:rPr>
              <a:t>Fever + Respiratory + Travel or Exposure -&gt; “PPE ADVISED – HIGH RISK”</a:t>
            </a:r>
          </a:p>
        </p:txBody>
      </p:sp>
      <p:sp>
        <p:nvSpPr>
          <p:cNvPr id="3" name="Title 2">
            <a:extLst>
              <a:ext uri="{FF2B5EF4-FFF2-40B4-BE49-F238E27FC236}">
                <a16:creationId xmlns:a16="http://schemas.microsoft.com/office/drawing/2014/main" id="{D1DA3F96-DAA4-4941-98F0-C1A07FFF46C6}"/>
              </a:ext>
            </a:extLst>
          </p:cNvPr>
          <p:cNvSpPr>
            <a:spLocks noGrp="1"/>
          </p:cNvSpPr>
          <p:nvPr>
            <p:ph type="title"/>
          </p:nvPr>
        </p:nvSpPr>
        <p:spPr/>
        <p:txBody>
          <a:bodyPr/>
          <a:lstStyle/>
          <a:p>
            <a:r>
              <a:rPr lang="en-US" dirty="0"/>
              <a:t>Dispatch Criteria</a:t>
            </a:r>
          </a:p>
        </p:txBody>
      </p:sp>
      <p:sp>
        <p:nvSpPr>
          <p:cNvPr id="4" name="Rectangle 3">
            <a:extLst>
              <a:ext uri="{FF2B5EF4-FFF2-40B4-BE49-F238E27FC236}">
                <a16:creationId xmlns:a16="http://schemas.microsoft.com/office/drawing/2014/main" id="{F4F80BF2-E79C-9A45-8BFD-5C438E300476}"/>
              </a:ext>
            </a:extLst>
          </p:cNvPr>
          <p:cNvSpPr/>
          <p:nvPr/>
        </p:nvSpPr>
        <p:spPr>
          <a:xfrm>
            <a:off x="4572000" y="1404862"/>
            <a:ext cx="4310742" cy="2339102"/>
          </a:xfrm>
          <a:prstGeom prst="rect">
            <a:avLst/>
          </a:prstGeom>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Respiratory Only -&gt; “PPE ADVISED”</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r>
              <a:rPr lang="en-US" sz="1600" dirty="0">
                <a:latin typeface="Calibri" panose="020F0502020204030204" pitchFamily="34" charset="0"/>
                <a:ea typeface="Calibri" panose="020F0502020204030204" pitchFamily="34" charset="0"/>
                <a:cs typeface="Calibri" panose="020F0502020204030204" pitchFamily="34" charset="0"/>
              </a:rPr>
              <a:t>Fever Only -&gt; “PPE ADVISED”</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r>
              <a:rPr lang="en-US" sz="1600" dirty="0">
                <a:latin typeface="Calibri" panose="020F0502020204030204" pitchFamily="34" charset="0"/>
                <a:ea typeface="Calibri" panose="020F0502020204030204" pitchFamily="34" charset="0"/>
                <a:cs typeface="Calibri" panose="020F0502020204030204" pitchFamily="34" charset="0"/>
              </a:rPr>
              <a:t>Fever + Respiratory -&gt; “PPE ADVISED”</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r>
              <a:rPr lang="en-US" sz="1600" dirty="0">
                <a:latin typeface="Calibri" panose="020F0502020204030204" pitchFamily="34" charset="0"/>
                <a:ea typeface="Calibri" panose="020F0502020204030204" pitchFamily="34" charset="0"/>
                <a:cs typeface="Calibri" panose="020F0502020204030204" pitchFamily="34" charset="0"/>
              </a:rPr>
              <a:t>Higher Risk Location -&gt; “PPE ADVISED”</a:t>
            </a:r>
          </a:p>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r>
              <a:rPr lang="en-US" b="1" dirty="0">
                <a:latin typeface="Calibri" panose="020F0502020204030204" pitchFamily="34" charset="0"/>
                <a:ea typeface="Calibri" panose="020F0502020204030204" pitchFamily="34" charset="0"/>
                <a:cs typeface="Calibri" panose="020F0502020204030204" pitchFamily="34" charset="0"/>
              </a:rPr>
              <a:t>Together about 15% of responses</a:t>
            </a:r>
          </a:p>
        </p:txBody>
      </p:sp>
      <p:pic>
        <p:nvPicPr>
          <p:cNvPr id="6" name="Graphic 5" descr="No sign">
            <a:extLst>
              <a:ext uri="{FF2B5EF4-FFF2-40B4-BE49-F238E27FC236}">
                <a16:creationId xmlns:a16="http://schemas.microsoft.com/office/drawing/2014/main" id="{733E25C3-AF8E-A242-A5BF-92EBB6CC9E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004" y="807847"/>
            <a:ext cx="3739415" cy="3739415"/>
          </a:xfrm>
          <a:prstGeom prst="rect">
            <a:avLst/>
          </a:prstGeom>
        </p:spPr>
      </p:pic>
    </p:spTree>
    <p:extLst>
      <p:ext uri="{BB962C8B-B14F-4D97-AF65-F5344CB8AC3E}">
        <p14:creationId xmlns:p14="http://schemas.microsoft.com/office/powerpoint/2010/main" val="4405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CEFFFD-5369-7340-9964-9FDC205BCF49}"/>
              </a:ext>
            </a:extLst>
          </p:cNvPr>
          <p:cNvSpPr>
            <a:spLocks noGrp="1"/>
          </p:cNvSpPr>
          <p:nvPr>
            <p:ph type="ctrTitle"/>
          </p:nvPr>
        </p:nvSpPr>
        <p:spPr/>
        <p:txBody>
          <a:bodyPr/>
          <a:lstStyle/>
          <a:p>
            <a:r>
              <a:rPr lang="en-US" dirty="0"/>
              <a:t>DAY 12</a:t>
            </a:r>
          </a:p>
        </p:txBody>
      </p:sp>
      <p:sp>
        <p:nvSpPr>
          <p:cNvPr id="7" name="Subtitle 6">
            <a:extLst>
              <a:ext uri="{FF2B5EF4-FFF2-40B4-BE49-F238E27FC236}">
                <a16:creationId xmlns:a16="http://schemas.microsoft.com/office/drawing/2014/main" id="{DF914ED4-14FD-A741-B03E-643D6C303B53}"/>
              </a:ext>
            </a:extLst>
          </p:cNvPr>
          <p:cNvSpPr>
            <a:spLocks noGrp="1"/>
          </p:cNvSpPr>
          <p:nvPr>
            <p:ph type="subTitle" idx="1"/>
          </p:nvPr>
        </p:nvSpPr>
        <p:spPr/>
        <p:txBody>
          <a:bodyPr/>
          <a:lstStyle/>
          <a:p>
            <a:r>
              <a:rPr lang="en-US" dirty="0"/>
              <a:t>Seattle / King County EMS</a:t>
            </a:r>
          </a:p>
        </p:txBody>
      </p:sp>
    </p:spTree>
    <p:extLst>
      <p:ext uri="{BB962C8B-B14F-4D97-AF65-F5344CB8AC3E}">
        <p14:creationId xmlns:p14="http://schemas.microsoft.com/office/powerpoint/2010/main" val="6995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 y="331470"/>
            <a:ext cx="9544050" cy="600164"/>
          </a:xfrm>
          <a:prstGeom prst="rect">
            <a:avLst/>
          </a:prstGeom>
          <a:noFill/>
        </p:spPr>
        <p:txBody>
          <a:bodyPr wrap="square" rtlCol="0">
            <a:spAutoFit/>
          </a:bodyPr>
          <a:lstStyle/>
          <a:p>
            <a:r>
              <a:rPr lang="en-US" sz="3300" dirty="0"/>
              <a:t>Should an exposure occur – Quarantine vs Isolation</a:t>
            </a:r>
          </a:p>
        </p:txBody>
      </p:sp>
      <p:pic>
        <p:nvPicPr>
          <p:cNvPr id="15362" name="Picture 2" descr="Image result for quarant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582" y="1131570"/>
            <a:ext cx="4719077" cy="353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247" y="387531"/>
            <a:ext cx="4105355"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Quarantine</a:t>
            </a:r>
            <a:r>
              <a:rPr lang="en-US" sz="2400" dirty="0"/>
              <a:t> is the term if an exposed person is </a:t>
            </a:r>
            <a:r>
              <a:rPr lang="en-US" sz="2400" i="1" dirty="0"/>
              <a:t>asymptomatic.</a:t>
            </a:r>
          </a:p>
          <a:p>
            <a:pPr marL="342900" indent="-342900">
              <a:buFont typeface="Arial" panose="020B0604020202020204" pitchFamily="34" charset="0"/>
              <a:buChar char="•"/>
            </a:pPr>
            <a:r>
              <a:rPr lang="en-US" sz="2400" dirty="0"/>
              <a:t>Current CDC understanding is asymptomatic = not contagious  </a:t>
            </a:r>
          </a:p>
          <a:p>
            <a:pPr marL="342900" indent="-342900">
              <a:buFont typeface="Arial" panose="020B0604020202020204" pitchFamily="34" charset="0"/>
              <a:buChar char="•"/>
            </a:pPr>
            <a:r>
              <a:rPr lang="en-US" sz="2400" dirty="0"/>
              <a:t>Avoid public. Avoid contact with family.  </a:t>
            </a:r>
          </a:p>
          <a:p>
            <a:pPr marL="342900" indent="-342900">
              <a:buFont typeface="Arial" panose="020B0604020202020204" pitchFamily="34" charset="0"/>
              <a:buChar char="•"/>
            </a:pPr>
            <a:r>
              <a:rPr lang="en-US" sz="2400" dirty="0"/>
              <a:t>Daily monitoring of temp and symptoms for 14 days. </a:t>
            </a:r>
          </a:p>
        </p:txBody>
      </p:sp>
      <p:sp>
        <p:nvSpPr>
          <p:cNvPr id="3" name="TextBox 2">
            <a:extLst>
              <a:ext uri="{FF2B5EF4-FFF2-40B4-BE49-F238E27FC236}">
                <a16:creationId xmlns:a16="http://schemas.microsoft.com/office/drawing/2014/main" id="{10F4AAC0-5002-4043-882F-EAD0E006049E}"/>
              </a:ext>
            </a:extLst>
          </p:cNvPr>
          <p:cNvSpPr txBox="1"/>
          <p:nvPr/>
        </p:nvSpPr>
        <p:spPr>
          <a:xfrm>
            <a:off x="5775648" y="4656546"/>
            <a:ext cx="2133982" cy="369332"/>
          </a:xfrm>
          <a:prstGeom prst="rect">
            <a:avLst/>
          </a:prstGeom>
          <a:noFill/>
        </p:spPr>
        <p:txBody>
          <a:bodyPr wrap="none" rtlCol="0">
            <a:spAutoFit/>
          </a:bodyPr>
          <a:lstStyle/>
          <a:p>
            <a:r>
              <a:rPr lang="en-US" dirty="0"/>
              <a:t>DRAFT </a:t>
            </a:r>
            <a:r>
              <a:rPr lang="en-US" dirty="0" err="1"/>
              <a:t>REDCap</a:t>
            </a:r>
            <a:r>
              <a:rPr lang="en-US" dirty="0"/>
              <a:t> Form</a:t>
            </a:r>
          </a:p>
        </p:txBody>
      </p:sp>
      <p:pic>
        <p:nvPicPr>
          <p:cNvPr id="2" name="Picture 1">
            <a:extLst>
              <a:ext uri="{FF2B5EF4-FFF2-40B4-BE49-F238E27FC236}">
                <a16:creationId xmlns:a16="http://schemas.microsoft.com/office/drawing/2014/main" id="{F46941C5-1CCC-4E79-8E5E-D0E858DA45A4}"/>
              </a:ext>
            </a:extLst>
          </p:cNvPr>
          <p:cNvPicPr>
            <a:picLocks noChangeAspect="1"/>
          </p:cNvPicPr>
          <p:nvPr/>
        </p:nvPicPr>
        <p:blipFill>
          <a:blip r:embed="rId2"/>
          <a:stretch>
            <a:fillRect/>
          </a:stretch>
        </p:blipFill>
        <p:spPr>
          <a:xfrm>
            <a:off x="4556928" y="117622"/>
            <a:ext cx="4405826" cy="4405826"/>
          </a:xfrm>
          <a:prstGeom prst="rect">
            <a:avLst/>
          </a:prstGeom>
        </p:spPr>
      </p:pic>
    </p:spTree>
    <p:extLst>
      <p:ext uri="{BB962C8B-B14F-4D97-AF65-F5344CB8AC3E}">
        <p14:creationId xmlns:p14="http://schemas.microsoft.com/office/powerpoint/2010/main" val="2739904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 y="331470"/>
            <a:ext cx="9544050" cy="600164"/>
          </a:xfrm>
          <a:prstGeom prst="rect">
            <a:avLst/>
          </a:prstGeom>
          <a:noFill/>
        </p:spPr>
        <p:txBody>
          <a:bodyPr wrap="square" rtlCol="0">
            <a:spAutoFit/>
          </a:bodyPr>
          <a:lstStyle/>
          <a:p>
            <a:r>
              <a:rPr lang="en-US" sz="3300" dirty="0"/>
              <a:t>Should an exposure occur – Quarantine vs Isolation</a:t>
            </a:r>
          </a:p>
        </p:txBody>
      </p:sp>
      <p:sp>
        <p:nvSpPr>
          <p:cNvPr id="5" name="TextBox 4"/>
          <p:cNvSpPr txBox="1"/>
          <p:nvPr/>
        </p:nvSpPr>
        <p:spPr>
          <a:xfrm>
            <a:off x="382905" y="1602254"/>
            <a:ext cx="8378190" cy="1938992"/>
          </a:xfrm>
          <a:prstGeom prst="rect">
            <a:avLst/>
          </a:prstGeom>
          <a:noFill/>
        </p:spPr>
        <p:txBody>
          <a:bodyPr wrap="square" rtlCol="0">
            <a:spAutoFit/>
          </a:bodyPr>
          <a:lstStyle/>
          <a:p>
            <a:r>
              <a:rPr lang="en-US" sz="2400" b="1" dirty="0"/>
              <a:t>Isolation</a:t>
            </a:r>
            <a:r>
              <a:rPr lang="en-US" sz="2400" dirty="0"/>
              <a:t> is the term if an exposed person becomes </a:t>
            </a:r>
            <a:r>
              <a:rPr lang="en-US" sz="2400" i="1" dirty="0"/>
              <a:t>symptomatic.</a:t>
            </a:r>
          </a:p>
          <a:p>
            <a:r>
              <a:rPr lang="en-US" sz="2400" dirty="0"/>
              <a:t>Requires COVID-19 testing (nasopharyngeal swab)*</a:t>
            </a:r>
          </a:p>
          <a:p>
            <a:r>
              <a:rPr lang="en-US" sz="2400" dirty="0"/>
              <a:t>Current CDC understanding is symptomatic = contagious  </a:t>
            </a:r>
          </a:p>
          <a:p>
            <a:r>
              <a:rPr lang="en-US" sz="2400" dirty="0"/>
              <a:t>Avoid public.  Isolate from family. </a:t>
            </a:r>
          </a:p>
          <a:p>
            <a:r>
              <a:rPr lang="en-US" sz="2400" dirty="0"/>
              <a:t>Return to contact and work based on individual assessment.</a:t>
            </a:r>
          </a:p>
        </p:txBody>
      </p:sp>
    </p:spTree>
    <p:extLst>
      <p:ext uri="{BB962C8B-B14F-4D97-AF65-F5344CB8AC3E}">
        <p14:creationId xmlns:p14="http://schemas.microsoft.com/office/powerpoint/2010/main" val="2678193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C5D024-CE31-9F47-B454-4B8385D40ED6}"/>
              </a:ext>
            </a:extLst>
          </p:cNvPr>
          <p:cNvPicPr>
            <a:picLocks noChangeAspect="1"/>
          </p:cNvPicPr>
          <p:nvPr/>
        </p:nvPicPr>
        <p:blipFill>
          <a:blip r:embed="rId2"/>
          <a:stretch>
            <a:fillRect/>
          </a:stretch>
        </p:blipFill>
        <p:spPr>
          <a:xfrm>
            <a:off x="457200" y="0"/>
            <a:ext cx="8229600" cy="5143500"/>
          </a:xfrm>
          <a:prstGeom prst="rect">
            <a:avLst/>
          </a:prstGeom>
        </p:spPr>
      </p:pic>
    </p:spTree>
    <p:extLst>
      <p:ext uri="{BB962C8B-B14F-4D97-AF65-F5344CB8AC3E}">
        <p14:creationId xmlns:p14="http://schemas.microsoft.com/office/powerpoint/2010/main" val="339116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42DF9-C723-D444-92A7-E0DE05D1EB24}"/>
              </a:ext>
            </a:extLst>
          </p:cNvPr>
          <p:cNvPicPr>
            <a:picLocks noChangeAspect="1"/>
          </p:cNvPicPr>
          <p:nvPr/>
        </p:nvPicPr>
        <p:blipFill>
          <a:blip r:embed="rId3"/>
          <a:stretch>
            <a:fillRect/>
          </a:stretch>
        </p:blipFill>
        <p:spPr>
          <a:xfrm>
            <a:off x="0" y="0"/>
            <a:ext cx="5996687" cy="5143500"/>
          </a:xfrm>
          <a:prstGeom prst="rect">
            <a:avLst/>
          </a:prstGeom>
        </p:spPr>
      </p:pic>
      <p:sp>
        <p:nvSpPr>
          <p:cNvPr id="5" name="Content Placeholder 4">
            <a:extLst>
              <a:ext uri="{FF2B5EF4-FFF2-40B4-BE49-F238E27FC236}">
                <a16:creationId xmlns:a16="http://schemas.microsoft.com/office/drawing/2014/main" id="{613879FA-5BF3-D748-B101-2A44FA56F75B}"/>
              </a:ext>
            </a:extLst>
          </p:cNvPr>
          <p:cNvSpPr>
            <a:spLocks noGrp="1"/>
          </p:cNvSpPr>
          <p:nvPr>
            <p:ph idx="1"/>
          </p:nvPr>
        </p:nvSpPr>
        <p:spPr>
          <a:xfrm>
            <a:off x="5823856" y="1200151"/>
            <a:ext cx="2862943" cy="3394472"/>
          </a:xfrm>
        </p:spPr>
        <p:txBody>
          <a:bodyPr/>
          <a:lstStyle/>
          <a:p>
            <a:r>
              <a:rPr lang="en-US" dirty="0"/>
              <a:t>One message a day</a:t>
            </a:r>
          </a:p>
          <a:p>
            <a:r>
              <a:rPr lang="en-US" dirty="0"/>
              <a:t>No attachments</a:t>
            </a:r>
          </a:p>
          <a:p>
            <a:r>
              <a:rPr lang="en-US" dirty="0"/>
              <a:t>Hyperlink for more information</a:t>
            </a:r>
          </a:p>
          <a:p>
            <a:r>
              <a:rPr lang="en-US" dirty="0"/>
              <a:t>Only access to most updated policies</a:t>
            </a:r>
          </a:p>
        </p:txBody>
      </p:sp>
    </p:spTree>
    <p:extLst>
      <p:ext uri="{BB962C8B-B14F-4D97-AF65-F5344CB8AC3E}">
        <p14:creationId xmlns:p14="http://schemas.microsoft.com/office/powerpoint/2010/main" val="3734981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B6CC6-72B2-164B-B4E0-6F4C57F935E6}"/>
              </a:ext>
            </a:extLst>
          </p:cNvPr>
          <p:cNvPicPr>
            <a:picLocks noChangeAspect="1"/>
          </p:cNvPicPr>
          <p:nvPr/>
        </p:nvPicPr>
        <p:blipFill>
          <a:blip r:embed="rId2"/>
          <a:stretch>
            <a:fillRect/>
          </a:stretch>
        </p:blipFill>
        <p:spPr>
          <a:xfrm>
            <a:off x="593066" y="0"/>
            <a:ext cx="7957868" cy="5143500"/>
          </a:xfrm>
          <a:prstGeom prst="rect">
            <a:avLst/>
          </a:prstGeom>
        </p:spPr>
      </p:pic>
    </p:spTree>
    <p:extLst>
      <p:ext uri="{BB962C8B-B14F-4D97-AF65-F5344CB8AC3E}">
        <p14:creationId xmlns:p14="http://schemas.microsoft.com/office/powerpoint/2010/main" val="181141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5DB05-1C31-2747-8218-08F9FC031096}"/>
              </a:ext>
            </a:extLst>
          </p:cNvPr>
          <p:cNvPicPr>
            <a:picLocks noChangeAspect="1"/>
          </p:cNvPicPr>
          <p:nvPr/>
        </p:nvPicPr>
        <p:blipFill>
          <a:blip r:embed="rId2"/>
          <a:stretch>
            <a:fillRect/>
          </a:stretch>
        </p:blipFill>
        <p:spPr>
          <a:xfrm>
            <a:off x="36154" y="0"/>
            <a:ext cx="9071691" cy="5143500"/>
          </a:xfrm>
          <a:prstGeom prst="rect">
            <a:avLst/>
          </a:prstGeom>
        </p:spPr>
      </p:pic>
    </p:spTree>
    <p:extLst>
      <p:ext uri="{BB962C8B-B14F-4D97-AF65-F5344CB8AC3E}">
        <p14:creationId xmlns:p14="http://schemas.microsoft.com/office/powerpoint/2010/main" val="246172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0648E-AA49-C24F-82E0-2CC47B4AB8CF}"/>
              </a:ext>
            </a:extLst>
          </p:cNvPr>
          <p:cNvPicPr>
            <a:picLocks noChangeAspect="1"/>
          </p:cNvPicPr>
          <p:nvPr/>
        </p:nvPicPr>
        <p:blipFill>
          <a:blip r:embed="rId3"/>
          <a:stretch>
            <a:fillRect/>
          </a:stretch>
        </p:blipFill>
        <p:spPr>
          <a:xfrm>
            <a:off x="350367" y="0"/>
            <a:ext cx="8443266" cy="5143500"/>
          </a:xfrm>
          <a:prstGeom prst="rect">
            <a:avLst/>
          </a:prstGeom>
        </p:spPr>
      </p:pic>
      <p:sp>
        <p:nvSpPr>
          <p:cNvPr id="4" name="Rounded Rectangle 3">
            <a:extLst>
              <a:ext uri="{FF2B5EF4-FFF2-40B4-BE49-F238E27FC236}">
                <a16:creationId xmlns:a16="http://schemas.microsoft.com/office/drawing/2014/main" id="{6D9D9A9A-3FD5-EA4E-8E2D-9CA7EF7600F4}"/>
              </a:ext>
            </a:extLst>
          </p:cNvPr>
          <p:cNvSpPr/>
          <p:nvPr/>
        </p:nvSpPr>
        <p:spPr>
          <a:xfrm>
            <a:off x="5758543" y="1502229"/>
            <a:ext cx="3035090" cy="36412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52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0" y="331470"/>
            <a:ext cx="7498080" cy="600164"/>
          </a:xfrm>
          <a:prstGeom prst="rect">
            <a:avLst/>
          </a:prstGeom>
          <a:noFill/>
        </p:spPr>
        <p:txBody>
          <a:bodyPr wrap="square" rtlCol="0">
            <a:spAutoFit/>
          </a:bodyPr>
          <a:lstStyle/>
          <a:p>
            <a:pPr algn="ctr"/>
            <a:r>
              <a:rPr lang="en-US" sz="3300" dirty="0"/>
              <a:t>A Perspective: The Challenge of COVID-19</a:t>
            </a:r>
          </a:p>
        </p:txBody>
      </p:sp>
      <p:pic>
        <p:nvPicPr>
          <p:cNvPr id="4" name="Picture 2" descr="https://i2.wp.com/publichealthinsider.com/wp-content/uploads/2020/02/COVID.jpg?fit=750%2C422&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7590" y="3895564"/>
            <a:ext cx="2217896" cy="1247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127" y="1209051"/>
            <a:ext cx="9281160" cy="3208571"/>
          </a:xfrm>
          <a:prstGeom prst="rect">
            <a:avLst/>
          </a:prstGeom>
          <a:noFill/>
        </p:spPr>
        <p:txBody>
          <a:bodyPr wrap="square" rtlCol="0">
            <a:spAutoFit/>
          </a:bodyPr>
          <a:lstStyle/>
          <a:p>
            <a:pPr>
              <a:spcAft>
                <a:spcPts val="900"/>
              </a:spcAft>
            </a:pPr>
            <a:r>
              <a:rPr lang="en-US" sz="2250" dirty="0"/>
              <a:t>COVID-19 is with us for while – community transmission is “imminent”</a:t>
            </a:r>
          </a:p>
          <a:p>
            <a:pPr>
              <a:spcAft>
                <a:spcPts val="900"/>
              </a:spcAft>
            </a:pPr>
            <a:r>
              <a:rPr lang="en-US" sz="2250" dirty="0"/>
              <a:t>Health hygiene is essential (hand washing, home when ill, social distancing)</a:t>
            </a:r>
          </a:p>
          <a:p>
            <a:pPr>
              <a:spcAft>
                <a:spcPts val="900"/>
              </a:spcAft>
            </a:pPr>
            <a:r>
              <a:rPr lang="en-US" sz="2250" dirty="0"/>
              <a:t>Containment versus mitigation – multiple strategies for management</a:t>
            </a:r>
          </a:p>
          <a:p>
            <a:pPr>
              <a:spcAft>
                <a:spcPts val="900"/>
              </a:spcAft>
            </a:pPr>
            <a:r>
              <a:rPr lang="en-US" sz="2250" dirty="0"/>
              <a:t>Team work will raise all boats</a:t>
            </a:r>
          </a:p>
          <a:p>
            <a:pPr>
              <a:spcAft>
                <a:spcPts val="900"/>
              </a:spcAft>
            </a:pPr>
            <a:r>
              <a:rPr lang="en-US" sz="2250" dirty="0"/>
              <a:t>Even more resilience will be required</a:t>
            </a:r>
          </a:p>
          <a:p>
            <a:pPr>
              <a:spcAft>
                <a:spcPts val="900"/>
              </a:spcAft>
            </a:pPr>
            <a:r>
              <a:rPr lang="en-US" sz="2250" dirty="0"/>
              <a:t>Common sense and good judgement will be paramount </a:t>
            </a:r>
          </a:p>
          <a:p>
            <a:pPr>
              <a:spcAft>
                <a:spcPts val="450"/>
              </a:spcAft>
            </a:pPr>
            <a:endParaRPr lang="en-US" sz="2250" dirty="0"/>
          </a:p>
        </p:txBody>
      </p:sp>
    </p:spTree>
    <p:extLst>
      <p:ext uri="{BB962C8B-B14F-4D97-AF65-F5344CB8AC3E}">
        <p14:creationId xmlns:p14="http://schemas.microsoft.com/office/powerpoint/2010/main" val="405883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EC42-AB8E-0A48-ACA0-C734E045DB2E}"/>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2511F5E1-5836-6843-BDD8-312CE30E593C}"/>
              </a:ext>
            </a:extLst>
          </p:cNvPr>
          <p:cNvSpPr>
            <a:spLocks noGrp="1"/>
          </p:cNvSpPr>
          <p:nvPr>
            <p:ph sz="half" idx="1"/>
          </p:nvPr>
        </p:nvSpPr>
        <p:spPr/>
        <p:txBody>
          <a:bodyPr/>
          <a:lstStyle/>
          <a:p>
            <a:pPr marL="0" indent="0">
              <a:buNone/>
            </a:pPr>
            <a:r>
              <a:rPr lang="en-US" dirty="0"/>
              <a:t>http://</a:t>
            </a:r>
            <a:r>
              <a:rPr lang="en-US" dirty="0" err="1"/>
              <a:t>bit.ly</a:t>
            </a:r>
            <a:r>
              <a:rPr lang="en-US" dirty="0"/>
              <a:t>/EMSCOVID19</a:t>
            </a:r>
          </a:p>
        </p:txBody>
      </p:sp>
      <p:pic>
        <p:nvPicPr>
          <p:cNvPr id="5" name="Content Placeholder 4">
            <a:extLst>
              <a:ext uri="{FF2B5EF4-FFF2-40B4-BE49-F238E27FC236}">
                <a16:creationId xmlns:a16="http://schemas.microsoft.com/office/drawing/2014/main" id="{38B22FF9-1A30-D34B-A318-B29FFA8A2BA9}"/>
              </a:ext>
            </a:extLst>
          </p:cNvPr>
          <p:cNvPicPr>
            <a:picLocks noGrp="1" noChangeAspect="1"/>
          </p:cNvPicPr>
          <p:nvPr>
            <p:ph sz="half" idx="2"/>
          </p:nvPr>
        </p:nvPicPr>
        <p:blipFill>
          <a:blip r:embed="rId2"/>
          <a:stretch>
            <a:fillRect/>
          </a:stretch>
        </p:blipFill>
        <p:spPr>
          <a:xfrm>
            <a:off x="4648200" y="1460172"/>
            <a:ext cx="4038600" cy="287403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D846CBE-70A6-3744-9809-5962EF581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14" y="1879599"/>
            <a:ext cx="2623457" cy="2623457"/>
          </a:xfrm>
          <a:prstGeom prst="rect">
            <a:avLst/>
          </a:prstGeom>
        </p:spPr>
      </p:pic>
    </p:spTree>
    <p:extLst>
      <p:ext uri="{BB962C8B-B14F-4D97-AF65-F5344CB8AC3E}">
        <p14:creationId xmlns:p14="http://schemas.microsoft.com/office/powerpoint/2010/main" val="260101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CBF62-28EA-4F58-8731-3102AD76A573}"/>
              </a:ext>
            </a:extLst>
          </p:cNvPr>
          <p:cNvPicPr>
            <a:picLocks noChangeAspect="1"/>
          </p:cNvPicPr>
          <p:nvPr/>
        </p:nvPicPr>
        <p:blipFill>
          <a:blip r:embed="rId3"/>
          <a:stretch>
            <a:fillRect/>
          </a:stretch>
        </p:blipFill>
        <p:spPr>
          <a:xfrm>
            <a:off x="1877408" y="0"/>
            <a:ext cx="5389183" cy="5143500"/>
          </a:xfrm>
          <a:prstGeom prst="rect">
            <a:avLst/>
          </a:prstGeom>
        </p:spPr>
      </p:pic>
      <p:sp>
        <p:nvSpPr>
          <p:cNvPr id="3" name="Rectangle: Rounded Corners 2">
            <a:extLst>
              <a:ext uri="{FF2B5EF4-FFF2-40B4-BE49-F238E27FC236}">
                <a16:creationId xmlns:a16="http://schemas.microsoft.com/office/drawing/2014/main" id="{5E94875B-888D-44F8-89B7-81EF61956951}"/>
              </a:ext>
            </a:extLst>
          </p:cNvPr>
          <p:cNvSpPr/>
          <p:nvPr/>
        </p:nvSpPr>
        <p:spPr>
          <a:xfrm>
            <a:off x="1877408" y="1674976"/>
            <a:ext cx="1891287" cy="22219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1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224" y="4572000"/>
            <a:ext cx="5592365"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Rectangle 1"/>
          <p:cNvSpPr/>
          <p:nvPr/>
        </p:nvSpPr>
        <p:spPr>
          <a:xfrm>
            <a:off x="2160389" y="3153145"/>
            <a:ext cx="4743450" cy="646331"/>
          </a:xfrm>
          <a:prstGeom prst="rect">
            <a:avLst/>
          </a:prstGeom>
        </p:spPr>
        <p:txBody>
          <a:bodyPr wrap="square">
            <a:spAutoFit/>
          </a:bodyPr>
          <a:lstStyle/>
          <a:p>
            <a:pPr algn="ctr"/>
            <a:r>
              <a:rPr lang="en-US" dirty="0"/>
              <a:t>Follow </a:t>
            </a:r>
            <a:r>
              <a:rPr lang="en-US" b="1" dirty="0">
                <a:solidFill>
                  <a:srgbClr val="0070C0"/>
                </a:solidFill>
              </a:rPr>
              <a:t>@</a:t>
            </a:r>
            <a:r>
              <a:rPr lang="en-US" b="1" dirty="0" err="1">
                <a:solidFill>
                  <a:srgbClr val="0070C0"/>
                </a:solidFill>
              </a:rPr>
              <a:t>ResuscAcademy</a:t>
            </a:r>
            <a:r>
              <a:rPr lang="en-US" dirty="0"/>
              <a:t> on Twitter</a:t>
            </a:r>
          </a:p>
          <a:p>
            <a:pPr algn="ctr"/>
            <a:r>
              <a:rPr lang="en-US" dirty="0"/>
              <a:t>Read </a:t>
            </a:r>
            <a:r>
              <a:rPr lang="en-US" b="1" dirty="0">
                <a:solidFill>
                  <a:srgbClr val="0070C0"/>
                </a:solidFill>
              </a:rPr>
              <a:t>www.resuscitationacademy.org/blog</a:t>
            </a:r>
          </a:p>
        </p:txBody>
      </p:sp>
      <p:pic>
        <p:nvPicPr>
          <p:cNvPr id="5" name="Content Placeholder 6" descr="A group of people standing in front of a crowd&#10;&#10;Description automatically generated">
            <a:extLst>
              <a:ext uri="{FF2B5EF4-FFF2-40B4-BE49-F238E27FC236}">
                <a16:creationId xmlns:a16="http://schemas.microsoft.com/office/drawing/2014/main" id="{C9B1159F-23FA-4B88-B18F-9E7BD02B2E1D}"/>
              </a:ext>
            </a:extLst>
          </p:cNvPr>
          <p:cNvPicPr>
            <a:picLocks noChangeAspect="1"/>
          </p:cNvPicPr>
          <p:nvPr/>
        </p:nvPicPr>
        <p:blipFill rotWithShape="1">
          <a:blip r:embed="rId4"/>
          <a:srcRect l="5861" r="4905"/>
          <a:stretch/>
        </p:blipFill>
        <p:spPr>
          <a:xfrm>
            <a:off x="68823" y="640585"/>
            <a:ext cx="9005165" cy="1990725"/>
          </a:xfrm>
          <a:prstGeom prst="rect">
            <a:avLst/>
          </a:prstGeom>
        </p:spPr>
      </p:pic>
    </p:spTree>
    <p:extLst>
      <p:ext uri="{BB962C8B-B14F-4D97-AF65-F5344CB8AC3E}">
        <p14:creationId xmlns:p14="http://schemas.microsoft.com/office/powerpoint/2010/main" val="226136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629F5-93D0-4733-AD01-0531FCCBC3B4}"/>
              </a:ext>
            </a:extLst>
          </p:cNvPr>
          <p:cNvPicPr>
            <a:picLocks noChangeAspect="1"/>
          </p:cNvPicPr>
          <p:nvPr/>
        </p:nvPicPr>
        <p:blipFill>
          <a:blip r:embed="rId3"/>
          <a:stretch>
            <a:fillRect/>
          </a:stretch>
        </p:blipFill>
        <p:spPr>
          <a:xfrm>
            <a:off x="695933" y="0"/>
            <a:ext cx="7752133" cy="5143500"/>
          </a:xfrm>
          <a:prstGeom prst="rect">
            <a:avLst/>
          </a:prstGeom>
        </p:spPr>
      </p:pic>
      <p:sp>
        <p:nvSpPr>
          <p:cNvPr id="2" name="TextBox 1">
            <a:extLst>
              <a:ext uri="{FF2B5EF4-FFF2-40B4-BE49-F238E27FC236}">
                <a16:creationId xmlns:a16="http://schemas.microsoft.com/office/drawing/2014/main" id="{5B393EC2-F2C8-4834-93DF-E26751488ECB}"/>
              </a:ext>
            </a:extLst>
          </p:cNvPr>
          <p:cNvSpPr txBox="1"/>
          <p:nvPr/>
        </p:nvSpPr>
        <p:spPr>
          <a:xfrm>
            <a:off x="1446333" y="3824653"/>
            <a:ext cx="2839915" cy="923330"/>
          </a:xfrm>
          <a:prstGeom prst="rect">
            <a:avLst/>
          </a:prstGeom>
          <a:noFill/>
        </p:spPr>
        <p:txBody>
          <a:bodyPr wrap="square" rtlCol="0">
            <a:spAutoFit/>
          </a:bodyPr>
          <a:lstStyle/>
          <a:p>
            <a:pPr algn="ctr"/>
            <a:r>
              <a:rPr lang="en-US" dirty="0">
                <a:solidFill>
                  <a:schemeClr val="bg1"/>
                </a:solidFill>
              </a:rPr>
              <a:t>Dave Van Valkenburg</a:t>
            </a:r>
          </a:p>
          <a:p>
            <a:pPr algn="ctr"/>
            <a:r>
              <a:rPr lang="en-US" dirty="0">
                <a:solidFill>
                  <a:schemeClr val="bg1"/>
                </a:solidFill>
              </a:rPr>
              <a:t>Deputy Chief</a:t>
            </a:r>
          </a:p>
          <a:p>
            <a:pPr algn="ctr"/>
            <a:r>
              <a:rPr lang="en-US" dirty="0">
                <a:solidFill>
                  <a:schemeClr val="bg1"/>
                </a:solidFill>
              </a:rPr>
              <a:t>Kirkland Fire Department</a:t>
            </a:r>
          </a:p>
        </p:txBody>
      </p:sp>
      <p:cxnSp>
        <p:nvCxnSpPr>
          <p:cNvPr id="4" name="Straight Arrow Connector 3">
            <a:extLst>
              <a:ext uri="{FF2B5EF4-FFF2-40B4-BE49-F238E27FC236}">
                <a16:creationId xmlns:a16="http://schemas.microsoft.com/office/drawing/2014/main" id="{75B71B4D-458B-417F-8263-4E1CBDBBE5F3}"/>
              </a:ext>
            </a:extLst>
          </p:cNvPr>
          <p:cNvCxnSpPr>
            <a:cxnSpLocks/>
          </p:cNvCxnSpPr>
          <p:nvPr/>
        </p:nvCxnSpPr>
        <p:spPr>
          <a:xfrm flipV="1">
            <a:off x="2866291" y="2571750"/>
            <a:ext cx="1468317" cy="264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6791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CFEB8-1D35-4ECA-B913-6357276B3451}"/>
              </a:ext>
            </a:extLst>
          </p:cNvPr>
          <p:cNvPicPr>
            <a:picLocks noChangeAspect="1"/>
          </p:cNvPicPr>
          <p:nvPr/>
        </p:nvPicPr>
        <p:blipFill>
          <a:blip r:embed="rId3"/>
          <a:stretch>
            <a:fillRect/>
          </a:stretch>
        </p:blipFill>
        <p:spPr>
          <a:xfrm>
            <a:off x="0" y="250275"/>
            <a:ext cx="9144000" cy="4642950"/>
          </a:xfrm>
          <a:prstGeom prst="rect">
            <a:avLst/>
          </a:prstGeom>
        </p:spPr>
      </p:pic>
    </p:spTree>
    <p:extLst>
      <p:ext uri="{BB962C8B-B14F-4D97-AF65-F5344CB8AC3E}">
        <p14:creationId xmlns:p14="http://schemas.microsoft.com/office/powerpoint/2010/main" val="397468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486F0-95FC-E741-962C-E97EE974BAE8}"/>
              </a:ext>
            </a:extLst>
          </p:cNvPr>
          <p:cNvPicPr>
            <a:picLocks noChangeAspect="1"/>
          </p:cNvPicPr>
          <p:nvPr/>
        </p:nvPicPr>
        <p:blipFill>
          <a:blip r:embed="rId3"/>
          <a:stretch>
            <a:fillRect/>
          </a:stretch>
        </p:blipFill>
        <p:spPr>
          <a:xfrm>
            <a:off x="0" y="93376"/>
            <a:ext cx="9144000" cy="4956748"/>
          </a:xfrm>
          <a:prstGeom prst="rect">
            <a:avLst/>
          </a:prstGeom>
        </p:spPr>
      </p:pic>
    </p:spTree>
    <p:extLst>
      <p:ext uri="{BB962C8B-B14F-4D97-AF65-F5344CB8AC3E}">
        <p14:creationId xmlns:p14="http://schemas.microsoft.com/office/powerpoint/2010/main" val="135415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67F2F-D8CE-3445-A4EE-2A93F6A735AD}"/>
              </a:ext>
            </a:extLst>
          </p:cNvPr>
          <p:cNvPicPr>
            <a:picLocks noChangeAspect="1"/>
          </p:cNvPicPr>
          <p:nvPr/>
        </p:nvPicPr>
        <p:blipFill rotWithShape="1">
          <a:blip r:embed="rId2"/>
          <a:srcRect t="10590" r="9122"/>
          <a:stretch/>
        </p:blipFill>
        <p:spPr>
          <a:xfrm>
            <a:off x="0" y="1263534"/>
            <a:ext cx="9078102" cy="3024337"/>
          </a:xfrm>
          <a:prstGeom prst="rect">
            <a:avLst/>
          </a:prstGeom>
        </p:spPr>
      </p:pic>
      <p:sp>
        <p:nvSpPr>
          <p:cNvPr id="3" name="Title 2">
            <a:extLst>
              <a:ext uri="{FF2B5EF4-FFF2-40B4-BE49-F238E27FC236}">
                <a16:creationId xmlns:a16="http://schemas.microsoft.com/office/drawing/2014/main" id="{24E61D0F-354E-4745-90ED-8848FA520EF9}"/>
              </a:ext>
            </a:extLst>
          </p:cNvPr>
          <p:cNvSpPr>
            <a:spLocks noGrp="1"/>
          </p:cNvSpPr>
          <p:nvPr>
            <p:ph type="title"/>
          </p:nvPr>
        </p:nvSpPr>
        <p:spPr/>
        <p:txBody>
          <a:bodyPr/>
          <a:lstStyle/>
          <a:p>
            <a:r>
              <a:rPr lang="en-US" dirty="0"/>
              <a:t>Seattle Fire Daily Medical Incidents</a:t>
            </a:r>
          </a:p>
        </p:txBody>
      </p:sp>
    </p:spTree>
    <p:extLst>
      <p:ext uri="{BB962C8B-B14F-4D97-AF65-F5344CB8AC3E}">
        <p14:creationId xmlns:p14="http://schemas.microsoft.com/office/powerpoint/2010/main" val="40578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4432AA4B-059F-AF4E-A226-CA4C55CCB21B}"/>
              </a:ext>
            </a:extLst>
          </p:cNvPr>
          <p:cNvPicPr>
            <a:picLocks noChangeAspect="1"/>
          </p:cNvPicPr>
          <p:nvPr/>
        </p:nvPicPr>
        <p:blipFill>
          <a:blip r:embed="rId2"/>
          <a:stretch>
            <a:fillRect/>
          </a:stretch>
        </p:blipFill>
        <p:spPr>
          <a:xfrm>
            <a:off x="428875" y="0"/>
            <a:ext cx="8286251" cy="5143500"/>
          </a:xfrm>
          <a:prstGeom prst="rect">
            <a:avLst/>
          </a:prstGeom>
        </p:spPr>
      </p:pic>
    </p:spTree>
    <p:extLst>
      <p:ext uri="{BB962C8B-B14F-4D97-AF65-F5344CB8AC3E}">
        <p14:creationId xmlns:p14="http://schemas.microsoft.com/office/powerpoint/2010/main" val="113896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361B-F08E-F94E-AECD-C4D554482EAF}"/>
              </a:ext>
            </a:extLst>
          </p:cNvPr>
          <p:cNvSpPr>
            <a:spLocks noGrp="1"/>
          </p:cNvSpPr>
          <p:nvPr>
            <p:ph type="ctrTitle"/>
          </p:nvPr>
        </p:nvSpPr>
        <p:spPr/>
        <p:txBody>
          <a:bodyPr/>
          <a:lstStyle/>
          <a:p>
            <a:r>
              <a:rPr lang="en-US" dirty="0"/>
              <a:t>Lessons Learned</a:t>
            </a:r>
          </a:p>
        </p:txBody>
      </p:sp>
      <p:sp>
        <p:nvSpPr>
          <p:cNvPr id="3" name="Subtitle 2">
            <a:extLst>
              <a:ext uri="{FF2B5EF4-FFF2-40B4-BE49-F238E27FC236}">
                <a16:creationId xmlns:a16="http://schemas.microsoft.com/office/drawing/2014/main" id="{BF413880-6955-9349-BB4A-BF9EFED8D27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4119366"/>
      </p:ext>
    </p:extLst>
  </p:cSld>
  <p:clrMapOvr>
    <a:masterClrMapping/>
  </p:clrMapOvr>
</p:sld>
</file>

<file path=ppt/theme/theme1.xml><?xml version="1.0" encoding="utf-8"?>
<a:theme xmlns:a="http://schemas.openxmlformats.org/drawingml/2006/main" name="Seattle Medic 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TotalTime>
  <Words>650</Words>
  <Application>Microsoft Office PowerPoint</Application>
  <PresentationFormat>On-screen Show (16:9)</PresentationFormat>
  <Paragraphs>105</Paragraphs>
  <Slides>30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vt:lpstr>
      <vt:lpstr>Seattle Medic One</vt:lpstr>
      <vt:lpstr>Seattle and King County EMS COVID-19 Response March 10, 2020</vt:lpstr>
      <vt:lpstr>DAY 12</vt:lpstr>
      <vt:lpstr>PowerPoint Presentation</vt:lpstr>
      <vt:lpstr>PowerPoint Presentation</vt:lpstr>
      <vt:lpstr>PowerPoint Presentation</vt:lpstr>
      <vt:lpstr>PowerPoint Presentation</vt:lpstr>
      <vt:lpstr>Seattle Fire Daily Medical Incidents</vt:lpstr>
      <vt:lpstr>PowerPoint Presentation</vt:lpstr>
      <vt:lpstr>Lessons Learned</vt:lpstr>
      <vt:lpstr>PowerPoint Presentation</vt:lpstr>
      <vt:lpstr>PowerPoint Presentation</vt:lpstr>
      <vt:lpstr>PowerPoint Presentation</vt:lpstr>
      <vt:lpstr>PowerPoint Presentation</vt:lpstr>
      <vt:lpstr>Nasal Cannula</vt:lpstr>
      <vt:lpstr>BVM</vt:lpstr>
      <vt:lpstr>PowerPoint Presentation</vt:lpstr>
      <vt:lpstr>IGel</vt:lpstr>
      <vt:lpstr>PowerPoint Presentation</vt:lpstr>
      <vt:lpstr>Dispatch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Seattle and King County EMS COVID-19 Response March 4, 2020</dc:title>
  <dc:creator>Sayre, Michael R</dc:creator>
  <cp:lastModifiedBy>Sayre, Michael R</cp:lastModifiedBy>
  <cp:revision>3</cp:revision>
  <dcterms:created xsi:type="dcterms:W3CDTF">2020-03-04T14:48:07Z</dcterms:created>
  <dcterms:modified xsi:type="dcterms:W3CDTF">2020-03-10T16:40:05Z</dcterms:modified>
</cp:coreProperties>
</file>